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9" r:id="rId4"/>
    <p:sldId id="270" r:id="rId5"/>
    <p:sldId id="267" r:id="rId6"/>
    <p:sldId id="260" r:id="rId7"/>
    <p:sldId id="272" r:id="rId8"/>
    <p:sldId id="273" r:id="rId9"/>
    <p:sldId id="262" r:id="rId10"/>
    <p:sldId id="274" r:id="rId11"/>
    <p:sldId id="275" r:id="rId12"/>
    <p:sldId id="278" r:id="rId13"/>
    <p:sldId id="276" r:id="rId14"/>
    <p:sldId id="279" r:id="rId15"/>
    <p:sldId id="280" r:id="rId16"/>
    <p:sldId id="281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B40"/>
    <a:srgbClr val="1A2737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3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43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28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89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811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81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969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822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035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21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96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63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921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54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697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536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195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9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64D7C61-A54E-42CA-B289-BF9FBFFDC97F}" type="datetimeFigureOut">
              <a:rPr lang="fr-FR" smtClean="0"/>
              <a:t>18/08/2025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342894B-DF86-4AE9-85CC-25DE41CA1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814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36822-A726-2E6A-5FBD-0B8D68549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fr-FR" sz="4800" dirty="0"/>
              <a:t>Détection de faux billets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D258445-68C1-B3EE-E581-CC83E9C9E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fr-FR" sz="1600" dirty="0"/>
              <a:t>Romain RAMAT 18/08/2025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E1B922F-3AD8-203B-25AD-22F77EF2C937}"/>
              </a:ext>
            </a:extLst>
          </p:cNvPr>
          <p:cNvGrpSpPr/>
          <p:nvPr/>
        </p:nvGrpSpPr>
        <p:grpSpPr>
          <a:xfrm>
            <a:off x="4269854" y="-1"/>
            <a:ext cx="7922146" cy="6858001"/>
            <a:chOff x="4269854" y="-1"/>
            <a:chExt cx="7922146" cy="6858001"/>
          </a:xfrm>
        </p:grpSpPr>
        <p:pic>
          <p:nvPicPr>
            <p:cNvPr id="5" name="Image 4" descr="Une image contenant texte, Espèces, Manipulation d’argent, doigt&#10;&#10;Le contenu généré par l’IA peut être incorrect.">
              <a:extLst>
                <a:ext uri="{FF2B5EF4-FFF2-40B4-BE49-F238E27FC236}">
                  <a16:creationId xmlns:a16="http://schemas.microsoft.com/office/drawing/2014/main" id="{70A5ED80-B131-ACF5-C52D-A4D409CD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1" t="11026" b="10277"/>
            <a:stretch>
              <a:fillRect/>
            </a:stretch>
          </p:blipFill>
          <p:spPr>
            <a:xfrm>
              <a:off x="4269854" y="-1"/>
              <a:ext cx="7922146" cy="6858001"/>
            </a:xfrm>
            <a:custGeom>
              <a:avLst/>
              <a:gdLst/>
              <a:ahLst/>
              <a:cxnLst/>
              <a:rect l="l" t="t" r="r" b="b"/>
              <a:pathLst>
                <a:path w="7922146" h="6858001">
                  <a:moveTo>
                    <a:pt x="379987" y="0"/>
                  </a:moveTo>
                  <a:lnTo>
                    <a:pt x="5304971" y="0"/>
                  </a:lnTo>
                  <a:lnTo>
                    <a:pt x="7065281" y="0"/>
                  </a:lnTo>
                  <a:lnTo>
                    <a:pt x="7397540" y="0"/>
                  </a:lnTo>
                  <a:lnTo>
                    <a:pt x="7397540" y="1"/>
                  </a:lnTo>
                  <a:lnTo>
                    <a:pt x="7922146" y="1"/>
                  </a:lnTo>
                  <a:lnTo>
                    <a:pt x="7922146" y="6858001"/>
                  </a:lnTo>
                  <a:lnTo>
                    <a:pt x="7065281" y="6858001"/>
                  </a:lnTo>
                  <a:lnTo>
                    <a:pt x="7065281" y="6858000"/>
                  </a:lnTo>
                  <a:lnTo>
                    <a:pt x="5932989" y="6858000"/>
                  </a:lnTo>
                  <a:lnTo>
                    <a:pt x="5932989" y="6858001"/>
                  </a:lnTo>
                  <a:lnTo>
                    <a:pt x="27809" y="6858001"/>
                  </a:lnTo>
                  <a:lnTo>
                    <a:pt x="1803228" y="4521201"/>
                  </a:lnTo>
                  <a:close/>
                  <a:moveTo>
                    <a:pt x="0" y="0"/>
                  </a:moveTo>
                  <a:lnTo>
                    <a:pt x="379987" y="0"/>
                  </a:lnTo>
                  <a:lnTo>
                    <a:pt x="0" y="407"/>
                  </a:lnTo>
                  <a:close/>
                </a:path>
              </a:pathLst>
            </a:cu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7A834CF-D5B9-D066-A261-BC1A5CBD7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7840" y="6343578"/>
              <a:ext cx="1324160" cy="514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5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5D850-7EDF-89A8-9238-75053A05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87918D-B4BA-C7AB-E476-382C50D5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" y="42863"/>
            <a:ext cx="10986615" cy="1028700"/>
          </a:xfrm>
        </p:spPr>
        <p:txBody>
          <a:bodyPr>
            <a:normAutofit/>
          </a:bodyPr>
          <a:lstStyle/>
          <a:p>
            <a:r>
              <a:rPr lang="fr-FR" dirty="0"/>
              <a:t>Evaluation du modèle de régression logistique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499FD58C-7044-012B-4AA0-84A67D670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2" y="4170520"/>
            <a:ext cx="19812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F9C73F4-826D-18AD-5ED0-766102678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457960"/>
              </p:ext>
            </p:extLst>
          </p:nvPr>
        </p:nvGraphicFramePr>
        <p:xfrm>
          <a:off x="282492" y="1200388"/>
          <a:ext cx="6270708" cy="2517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852">
                  <a:extLst>
                    <a:ext uri="{9D8B030D-6E8A-4147-A177-3AD203B41FA5}">
                      <a16:colId xmlns:a16="http://schemas.microsoft.com/office/drawing/2014/main" val="3423191401"/>
                    </a:ext>
                  </a:extLst>
                </a:gridCol>
                <a:gridCol w="1317330">
                  <a:extLst>
                    <a:ext uri="{9D8B030D-6E8A-4147-A177-3AD203B41FA5}">
                      <a16:colId xmlns:a16="http://schemas.microsoft.com/office/drawing/2014/main" val="2856886886"/>
                    </a:ext>
                  </a:extLst>
                </a:gridCol>
                <a:gridCol w="1137694">
                  <a:extLst>
                    <a:ext uri="{9D8B030D-6E8A-4147-A177-3AD203B41FA5}">
                      <a16:colId xmlns:a16="http://schemas.microsoft.com/office/drawing/2014/main" val="2860810359"/>
                    </a:ext>
                  </a:extLst>
                </a:gridCol>
                <a:gridCol w="1037896">
                  <a:extLst>
                    <a:ext uri="{9D8B030D-6E8A-4147-A177-3AD203B41FA5}">
                      <a16:colId xmlns:a16="http://schemas.microsoft.com/office/drawing/2014/main" val="2704204597"/>
                    </a:ext>
                  </a:extLst>
                </a:gridCol>
                <a:gridCol w="1017936">
                  <a:extLst>
                    <a:ext uri="{9D8B030D-6E8A-4147-A177-3AD203B41FA5}">
                      <a16:colId xmlns:a16="http://schemas.microsoft.com/office/drawing/2014/main" val="1416634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Rapport de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precision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recall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71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74677"/>
                  </a:ext>
                </a:extLst>
              </a:tr>
              <a:tr h="394017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21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accuracy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15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macro </a:t>
                      </a:r>
                      <a:r>
                        <a:rPr lang="fr-FR" dirty="0" err="1"/>
                        <a:t>avg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92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weighted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avg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03112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D308E5B-902E-1F92-E983-C8B7D5BE1417}"/>
                  </a:ext>
                </a:extLst>
              </p:cNvPr>
              <p:cNvSpPr txBox="1"/>
              <p:nvPr/>
            </p:nvSpPr>
            <p:spPr>
              <a:xfrm>
                <a:off x="2768600" y="3979226"/>
                <a:ext cx="3327400" cy="529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000" dirty="0"/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D308E5B-902E-1F92-E983-C8B7D5BE1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600" y="3979226"/>
                <a:ext cx="3327400" cy="529312"/>
              </a:xfrm>
              <a:prstGeom prst="rect">
                <a:avLst/>
              </a:prstGeom>
              <a:blipFill>
                <a:blip r:embed="rId3"/>
                <a:stretch>
                  <a:fillRect l="-1832" b="-57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7416E4D-67AC-592B-EDAC-1F97644BDB45}"/>
                  </a:ext>
                </a:extLst>
              </p:cNvPr>
              <p:cNvSpPr txBox="1"/>
              <p:nvPr/>
            </p:nvSpPr>
            <p:spPr>
              <a:xfrm>
                <a:off x="2768600" y="4769920"/>
                <a:ext cx="3048000" cy="529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000" dirty="0"/>
                  <a:t>Precision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7416E4D-67AC-592B-EDAC-1F97644BD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600" y="4769920"/>
                <a:ext cx="3048000" cy="529312"/>
              </a:xfrm>
              <a:prstGeom prst="rect">
                <a:avLst/>
              </a:prstGeom>
              <a:blipFill>
                <a:blip r:embed="rId4"/>
                <a:stretch>
                  <a:fillRect l="-2000" b="-57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D3AFC2-2A3F-16AB-40D8-362A3FD62819}"/>
                  </a:ext>
                </a:extLst>
              </p:cNvPr>
              <p:cNvSpPr txBox="1"/>
              <p:nvPr/>
            </p:nvSpPr>
            <p:spPr>
              <a:xfrm>
                <a:off x="2825750" y="5657612"/>
                <a:ext cx="2933700" cy="529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000" dirty="0"/>
                  <a:t>Recall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D3AFC2-2A3F-16AB-40D8-362A3FD62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50" y="5657612"/>
                <a:ext cx="2933700" cy="529312"/>
              </a:xfrm>
              <a:prstGeom prst="rect">
                <a:avLst/>
              </a:prstGeom>
              <a:blipFill>
                <a:blip r:embed="rId5"/>
                <a:stretch>
                  <a:fillRect l="-2287" b="-57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02" name="Picture 10">
            <a:extLst>
              <a:ext uri="{FF2B5EF4-FFF2-40B4-BE49-F238E27FC236}">
                <a16:creationId xmlns:a16="http://schemas.microsoft.com/office/drawing/2014/main" id="{985FE812-532E-4A4C-AB95-1FE32410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355" y="1200388"/>
            <a:ext cx="5036153" cy="402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00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5185C-30B4-08F4-72C0-E592D8C1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A01F54-9DF1-791E-4EF7-72659AAC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46" y="183002"/>
            <a:ext cx="11048414" cy="887361"/>
          </a:xfrm>
        </p:spPr>
        <p:txBody>
          <a:bodyPr>
            <a:normAutofit/>
          </a:bodyPr>
          <a:lstStyle/>
          <a:p>
            <a:r>
              <a:rPr lang="fr-FR" dirty="0"/>
              <a:t>Etape 3 : Identification vrai vs faux billets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77B335B-1371-8147-6F02-7477F2D29E06}"/>
              </a:ext>
            </a:extLst>
          </p:cNvPr>
          <p:cNvSpPr/>
          <p:nvPr/>
        </p:nvSpPr>
        <p:spPr>
          <a:xfrm>
            <a:off x="388841" y="1010060"/>
            <a:ext cx="11048415" cy="14574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Entrainement des jeux des données en </a:t>
            </a:r>
            <a:r>
              <a:rPr lang="fr-FR" dirty="0">
                <a:solidFill>
                  <a:schemeClr val="accent5"/>
                </a:solidFill>
              </a:rPr>
              <a:t>K-</a:t>
            </a:r>
            <a:r>
              <a:rPr lang="fr-FR" dirty="0" err="1">
                <a:solidFill>
                  <a:schemeClr val="accent5"/>
                </a:solidFill>
              </a:rPr>
              <a:t>Means</a:t>
            </a:r>
            <a:r>
              <a:rPr lang="fr-FR" dirty="0"/>
              <a:t>: Vrai billet / Faux Billet</a:t>
            </a:r>
          </a:p>
          <a:p>
            <a:pPr algn="ctr"/>
            <a:r>
              <a:rPr lang="fr-FR" dirty="0"/>
              <a:t>Exclusion des valeurs initialement manquantes</a:t>
            </a:r>
          </a:p>
        </p:txBody>
      </p:sp>
      <p:pic>
        <p:nvPicPr>
          <p:cNvPr id="15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2BB689A8-6413-5EC4-1FD5-31F4E47E6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8" y="4274851"/>
            <a:ext cx="905611" cy="6037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1EC0D3B8-9E29-2F17-AB40-82CE76AB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52" y="3619659"/>
            <a:ext cx="905611" cy="6037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7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3D9B9EDC-5DC6-8B3B-80C8-87E819EB4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18" y="4107284"/>
            <a:ext cx="905611" cy="6037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1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77A810BD-4ECA-E116-7991-9F6EC4CB2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05" y="3464698"/>
            <a:ext cx="905611" cy="6037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2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BC4D13BD-832C-F68A-9429-D9684C7B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49" y="4094866"/>
            <a:ext cx="905611" cy="6037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8" name="Picture 4" descr="Billet de 1 dollar américain — Wikipédia">
            <a:extLst>
              <a:ext uri="{FF2B5EF4-FFF2-40B4-BE49-F238E27FC236}">
                <a16:creationId xmlns:a16="http://schemas.microsoft.com/office/drawing/2014/main" id="{E8A1651C-C085-EF8D-DD6C-205E8C71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086" y="3622380"/>
            <a:ext cx="1199448" cy="51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Billet de 1 dollar américain — Wikipédia">
            <a:extLst>
              <a:ext uri="{FF2B5EF4-FFF2-40B4-BE49-F238E27FC236}">
                <a16:creationId xmlns:a16="http://schemas.microsoft.com/office/drawing/2014/main" id="{D6162747-340E-B18C-5675-6C3C98D2B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45" y="4004842"/>
            <a:ext cx="1199448" cy="51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8AADE662-3B47-27AC-963C-2FFF0AC05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01" y="4350933"/>
            <a:ext cx="905611" cy="6037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1" name="Picture 4" descr="Billet de 1 dollar américain — Wikipédia">
            <a:extLst>
              <a:ext uri="{FF2B5EF4-FFF2-40B4-BE49-F238E27FC236}">
                <a16:creationId xmlns:a16="http://schemas.microsoft.com/office/drawing/2014/main" id="{B1D6EACE-9D26-2238-ABD9-6C02D7EF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14" y="4329963"/>
            <a:ext cx="1199448" cy="51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Billet de 1 dollar américain — Wikipédia">
            <a:extLst>
              <a:ext uri="{FF2B5EF4-FFF2-40B4-BE49-F238E27FC236}">
                <a16:creationId xmlns:a16="http://schemas.microsoft.com/office/drawing/2014/main" id="{73F47A49-C0FC-0558-38B0-FA618B733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1" y="3930670"/>
            <a:ext cx="1199448" cy="51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50A951AF-6C5D-7BCF-5211-3DECA8FA2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0" y="3571154"/>
            <a:ext cx="905611" cy="6037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5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7430ED34-C340-4CF1-FBDB-DCAF0A49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29" y="3040164"/>
            <a:ext cx="905611" cy="6037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8" name="Picture 4" descr="Billet de 1 dollar américain — Wikipédia">
            <a:extLst>
              <a:ext uri="{FF2B5EF4-FFF2-40B4-BE49-F238E27FC236}">
                <a16:creationId xmlns:a16="http://schemas.microsoft.com/office/drawing/2014/main" id="{9FC4415D-6C41-6C66-D5B5-AB417E50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9" y="3354841"/>
            <a:ext cx="1199448" cy="51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Billet de 1 dollar américain — Wikipédia">
            <a:extLst>
              <a:ext uri="{FF2B5EF4-FFF2-40B4-BE49-F238E27FC236}">
                <a16:creationId xmlns:a16="http://schemas.microsoft.com/office/drawing/2014/main" id="{02723A92-580B-D745-7101-74AB478D4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07" y="4657333"/>
            <a:ext cx="1199448" cy="51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4C4279DC-406E-2961-CC88-58A03E360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7" y="4511879"/>
            <a:ext cx="905611" cy="6037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C8E37A8-139B-5D48-F145-B01C5B9BB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859" y="2731285"/>
            <a:ext cx="3476541" cy="275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AAFFC035-1E70-1954-8556-DB8091E22307}"/>
              </a:ext>
            </a:extLst>
          </p:cNvPr>
          <p:cNvSpPr/>
          <p:nvPr/>
        </p:nvSpPr>
        <p:spPr>
          <a:xfrm>
            <a:off x="2923912" y="3930670"/>
            <a:ext cx="626948" cy="5117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1B998689-6F38-5F0D-391A-DB675C848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53" y="2733220"/>
            <a:ext cx="3934483" cy="26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Ellipse 37">
            <a:extLst>
              <a:ext uri="{FF2B5EF4-FFF2-40B4-BE49-F238E27FC236}">
                <a16:creationId xmlns:a16="http://schemas.microsoft.com/office/drawing/2014/main" id="{2FA749FD-653A-DD21-FB0B-83FC2FDA1BFF}"/>
              </a:ext>
            </a:extLst>
          </p:cNvPr>
          <p:cNvSpPr/>
          <p:nvPr/>
        </p:nvSpPr>
        <p:spPr>
          <a:xfrm>
            <a:off x="3841819" y="4899676"/>
            <a:ext cx="510288" cy="55582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Accolade fermante 38">
            <a:extLst>
              <a:ext uri="{FF2B5EF4-FFF2-40B4-BE49-F238E27FC236}">
                <a16:creationId xmlns:a16="http://schemas.microsoft.com/office/drawing/2014/main" id="{4E902A98-C49D-FD66-E244-EDA1B3271663}"/>
              </a:ext>
            </a:extLst>
          </p:cNvPr>
          <p:cNvSpPr/>
          <p:nvPr/>
        </p:nvSpPr>
        <p:spPr>
          <a:xfrm rot="5400000">
            <a:off x="5390013" y="3738879"/>
            <a:ext cx="393290" cy="3924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A7D38A0-F6E4-DCBF-6B03-9CF5FEF19B22}"/>
              </a:ext>
            </a:extLst>
          </p:cNvPr>
          <p:cNvSpPr txBox="1"/>
          <p:nvPr/>
        </p:nvSpPr>
        <p:spPr>
          <a:xfrm>
            <a:off x="3550860" y="5897630"/>
            <a:ext cx="4055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Test de silhouette pour identifier le nombre de cluster ici « 2 »</a:t>
            </a:r>
          </a:p>
        </p:txBody>
      </p:sp>
      <p:sp>
        <p:nvSpPr>
          <p:cNvPr id="41" name="Accolade fermante 40">
            <a:extLst>
              <a:ext uri="{FF2B5EF4-FFF2-40B4-BE49-F238E27FC236}">
                <a16:creationId xmlns:a16="http://schemas.microsoft.com/office/drawing/2014/main" id="{883E7757-A018-CEF7-B492-03435C46C6C1}"/>
              </a:ext>
            </a:extLst>
          </p:cNvPr>
          <p:cNvSpPr/>
          <p:nvPr/>
        </p:nvSpPr>
        <p:spPr>
          <a:xfrm rot="5400000">
            <a:off x="9949484" y="3784950"/>
            <a:ext cx="393290" cy="3924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A305464-D7F6-2F41-7E11-7E29DB849929}"/>
              </a:ext>
            </a:extLst>
          </p:cNvPr>
          <p:cNvSpPr txBox="1"/>
          <p:nvPr/>
        </p:nvSpPr>
        <p:spPr>
          <a:xfrm>
            <a:off x="8118253" y="5889760"/>
            <a:ext cx="405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Représentation K-</a:t>
            </a:r>
            <a:r>
              <a:rPr lang="fr-FR" dirty="0" err="1"/>
              <a:t>Means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8031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C1EE8-64B5-29AE-F9EF-A09AC03F7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4121B-0171-772D-1C75-202D1E95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" y="42863"/>
            <a:ext cx="10986615" cy="1028700"/>
          </a:xfrm>
        </p:spPr>
        <p:txBody>
          <a:bodyPr>
            <a:normAutofit/>
          </a:bodyPr>
          <a:lstStyle/>
          <a:p>
            <a:r>
              <a:rPr lang="fr-FR" dirty="0"/>
              <a:t>Evaluation du modèle de K-MEANS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11AC9A6-8E59-C84C-BB31-F494ED0E7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2276472"/>
            <a:ext cx="25527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9948205C-BC46-4D9C-B82A-85BB88F6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071563"/>
            <a:ext cx="5901141" cy="400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47C49A38-CFF0-D8A1-8B83-C1E42228B99E}"/>
              </a:ext>
            </a:extLst>
          </p:cNvPr>
          <p:cNvSpPr/>
          <p:nvPr/>
        </p:nvSpPr>
        <p:spPr>
          <a:xfrm rot="5400000">
            <a:off x="3198145" y="2405062"/>
            <a:ext cx="433387" cy="605313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9C43D0-2C4B-6605-FE95-3D46908CDA87}"/>
              </a:ext>
            </a:extLst>
          </p:cNvPr>
          <p:cNvSpPr txBox="1"/>
          <p:nvPr/>
        </p:nvSpPr>
        <p:spPr>
          <a:xfrm>
            <a:off x="388270" y="5786438"/>
            <a:ext cx="405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Silhouette score = 0,65</a:t>
            </a:r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17BBFB15-E106-EA6F-A10D-EE43B17C1743}"/>
              </a:ext>
            </a:extLst>
          </p:cNvPr>
          <p:cNvSpPr/>
          <p:nvPr/>
        </p:nvSpPr>
        <p:spPr>
          <a:xfrm rot="5400000">
            <a:off x="9232106" y="3076701"/>
            <a:ext cx="433387" cy="470986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FCB2D5-5211-8D8A-2F9B-AAD987A6CC7C}"/>
              </a:ext>
            </a:extLst>
          </p:cNvPr>
          <p:cNvSpPr txBox="1"/>
          <p:nvPr/>
        </p:nvSpPr>
        <p:spPr>
          <a:xfrm>
            <a:off x="7913020" y="5648324"/>
            <a:ext cx="405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Adjusted</a:t>
            </a:r>
            <a:r>
              <a:rPr lang="fr-FR" dirty="0"/>
              <a:t> Rang Index = 1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1F7C081-BFB9-B804-DB6E-B7A98361CAD4}"/>
              </a:ext>
            </a:extLst>
          </p:cNvPr>
          <p:cNvSpPr/>
          <p:nvPr/>
        </p:nvSpPr>
        <p:spPr>
          <a:xfrm>
            <a:off x="603318" y="1209676"/>
            <a:ext cx="958781" cy="89058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54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AC325-97AA-BFA1-7D09-2E550E36D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D92848-2A16-38C2-6431-7202CAF9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46" y="183002"/>
            <a:ext cx="11048414" cy="887361"/>
          </a:xfrm>
        </p:spPr>
        <p:txBody>
          <a:bodyPr>
            <a:normAutofit/>
          </a:bodyPr>
          <a:lstStyle/>
          <a:p>
            <a:r>
              <a:rPr lang="fr-FR" dirty="0"/>
              <a:t>Etape 4 : Identification vrai vs faux billets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3B4CB6A-AD40-A68A-70B5-EA32189D6013}"/>
              </a:ext>
            </a:extLst>
          </p:cNvPr>
          <p:cNvSpPr/>
          <p:nvPr/>
        </p:nvSpPr>
        <p:spPr>
          <a:xfrm>
            <a:off x="388841" y="1010060"/>
            <a:ext cx="11048415" cy="14574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Entrainement des jeux des données en </a:t>
            </a:r>
            <a:r>
              <a:rPr lang="fr-FR" dirty="0">
                <a:solidFill>
                  <a:schemeClr val="accent5"/>
                </a:solidFill>
              </a:rPr>
              <a:t>KNN</a:t>
            </a:r>
            <a:r>
              <a:rPr lang="fr-FR" dirty="0"/>
              <a:t>: Vrai billet / Faux Billet</a:t>
            </a:r>
          </a:p>
          <a:p>
            <a:pPr algn="ctr"/>
            <a:r>
              <a:rPr lang="fr-FR" dirty="0"/>
              <a:t>Exclusion des valeurs initialement manquantes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F7CAD46-5A2B-EFA9-3325-BA58807A66C7}"/>
              </a:ext>
            </a:extLst>
          </p:cNvPr>
          <p:cNvSpPr/>
          <p:nvPr/>
        </p:nvSpPr>
        <p:spPr>
          <a:xfrm>
            <a:off x="503619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X_train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58DD194-C62B-4B52-1646-F87294946278}"/>
              </a:ext>
            </a:extLst>
          </p:cNvPr>
          <p:cNvSpPr/>
          <p:nvPr/>
        </p:nvSpPr>
        <p:spPr>
          <a:xfrm>
            <a:off x="2411077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y_train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F1A378C-4441-420A-90EA-B6DB46684B1B}"/>
              </a:ext>
            </a:extLst>
          </p:cNvPr>
          <p:cNvSpPr/>
          <p:nvPr/>
        </p:nvSpPr>
        <p:spPr>
          <a:xfrm>
            <a:off x="4897988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X_test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DEAE53A-0166-FD9F-8932-545976A8F5E5}"/>
              </a:ext>
            </a:extLst>
          </p:cNvPr>
          <p:cNvSpPr/>
          <p:nvPr/>
        </p:nvSpPr>
        <p:spPr>
          <a:xfrm>
            <a:off x="6855257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y_test</a:t>
            </a:r>
            <a:endParaRPr lang="fr-FR" dirty="0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B759165F-7211-5969-1DAF-DC422318E433}"/>
              </a:ext>
            </a:extLst>
          </p:cNvPr>
          <p:cNvSpPr/>
          <p:nvPr/>
        </p:nvSpPr>
        <p:spPr>
          <a:xfrm rot="5400000">
            <a:off x="2031966" y="2046999"/>
            <a:ext cx="393290" cy="3924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D4FABDCC-9C5A-00C1-9463-AFE754F5D2CC}"/>
              </a:ext>
            </a:extLst>
          </p:cNvPr>
          <p:cNvSpPr/>
          <p:nvPr/>
        </p:nvSpPr>
        <p:spPr>
          <a:xfrm rot="5400000">
            <a:off x="6471800" y="2046999"/>
            <a:ext cx="393290" cy="3924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F6064005-2FA5-8041-8125-3E7CE85CDEFF}"/>
              </a:ext>
            </a:extLst>
          </p:cNvPr>
          <p:cNvSpPr/>
          <p:nvPr/>
        </p:nvSpPr>
        <p:spPr>
          <a:xfrm rot="5400000">
            <a:off x="10220633" y="2836322"/>
            <a:ext cx="393290" cy="234556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E35001-D56C-7DB1-88FC-488A81B62DDC}"/>
              </a:ext>
            </a:extLst>
          </p:cNvPr>
          <p:cNvSpPr txBox="1"/>
          <p:nvPr/>
        </p:nvSpPr>
        <p:spPr>
          <a:xfrm>
            <a:off x="1615055" y="2625901"/>
            <a:ext cx="185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Entrainement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A593C37-BA13-4B9B-72D4-AD8B730A924C}"/>
              </a:ext>
            </a:extLst>
          </p:cNvPr>
          <p:cNvSpPr txBox="1"/>
          <p:nvPr/>
        </p:nvSpPr>
        <p:spPr>
          <a:xfrm>
            <a:off x="5739492" y="2601943"/>
            <a:ext cx="185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Evaluation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3FD33E5-DD46-B676-D5E6-00ADBB111A2A}"/>
              </a:ext>
            </a:extLst>
          </p:cNvPr>
          <p:cNvSpPr txBox="1"/>
          <p:nvPr/>
        </p:nvSpPr>
        <p:spPr>
          <a:xfrm>
            <a:off x="9732154" y="2625901"/>
            <a:ext cx="144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Prédiction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3B42BB4-7EF1-0DA2-5CCD-38BDB5059199}"/>
              </a:ext>
            </a:extLst>
          </p:cNvPr>
          <p:cNvSpPr/>
          <p:nvPr/>
        </p:nvSpPr>
        <p:spPr>
          <a:xfrm>
            <a:off x="9698632" y="3045542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Y_pred</a:t>
            </a:r>
            <a:endParaRPr lang="fr-FR" dirty="0"/>
          </a:p>
        </p:txBody>
      </p:sp>
      <p:pic>
        <p:nvPicPr>
          <p:cNvPr id="23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1BFF06C1-F4C9-D165-FA40-E3227B75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8" y="5234567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4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58BAC3B2-67FD-AD13-5EC9-B976F8F68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92" y="4579375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5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31BB57A7-F4F3-4D6C-994D-5F8F22A51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58" y="5067000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6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6A52B630-42A7-A6C6-2F1C-85D18DB2F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45" y="4424414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7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38AF1C14-BB96-CAFC-FC58-4F3A8C316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89" y="5054582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6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4D22C57B-EB2B-1C63-AFBF-D788603A7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88" y="4270612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3" name="Flèche : double flèche horizontale 42">
            <a:extLst>
              <a:ext uri="{FF2B5EF4-FFF2-40B4-BE49-F238E27FC236}">
                <a16:creationId xmlns:a16="http://schemas.microsoft.com/office/drawing/2014/main" id="{8AAC7D25-B4D9-00D5-801A-991A9CC4FBB8}"/>
              </a:ext>
            </a:extLst>
          </p:cNvPr>
          <p:cNvSpPr/>
          <p:nvPr/>
        </p:nvSpPr>
        <p:spPr>
          <a:xfrm>
            <a:off x="5984125" y="4646189"/>
            <a:ext cx="937291" cy="17698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ccolade fermante 43">
            <a:extLst>
              <a:ext uri="{FF2B5EF4-FFF2-40B4-BE49-F238E27FC236}">
                <a16:creationId xmlns:a16="http://schemas.microsoft.com/office/drawing/2014/main" id="{6139D429-2209-6881-C1FA-A4BA8BD4B29F}"/>
              </a:ext>
            </a:extLst>
          </p:cNvPr>
          <p:cNvSpPr/>
          <p:nvPr/>
        </p:nvSpPr>
        <p:spPr>
          <a:xfrm rot="5400000">
            <a:off x="6522090" y="3669141"/>
            <a:ext cx="393290" cy="3924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A49A28B-2994-97FB-2AA1-D0D1A05D14D3}"/>
              </a:ext>
            </a:extLst>
          </p:cNvPr>
          <p:cNvSpPr txBox="1"/>
          <p:nvPr/>
        </p:nvSpPr>
        <p:spPr>
          <a:xfrm>
            <a:off x="6065853" y="5860972"/>
            <a:ext cx="185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Accuracy</a:t>
            </a:r>
            <a:r>
              <a:rPr lang="fr-FR" dirty="0"/>
              <a:t>…</a:t>
            </a:r>
          </a:p>
        </p:txBody>
      </p:sp>
      <p:pic>
        <p:nvPicPr>
          <p:cNvPr id="46" name="Picture 4" descr="Billet de 1 dollar américain — Wikipédia">
            <a:extLst>
              <a:ext uri="{FF2B5EF4-FFF2-40B4-BE49-F238E27FC236}">
                <a16:creationId xmlns:a16="http://schemas.microsoft.com/office/drawing/2014/main" id="{F28A5545-BA39-2655-B2CA-B16AEEB55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508" y="4322231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Billet de 1 dollar américain — Wikipédia">
            <a:extLst>
              <a:ext uri="{FF2B5EF4-FFF2-40B4-BE49-F238E27FC236}">
                <a16:creationId xmlns:a16="http://schemas.microsoft.com/office/drawing/2014/main" id="{8BE1C1BA-736F-C1CF-FF65-F72B975E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26" y="4610982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Billet de 1 dollar américain — Wikipédia">
            <a:extLst>
              <a:ext uri="{FF2B5EF4-FFF2-40B4-BE49-F238E27FC236}">
                <a16:creationId xmlns:a16="http://schemas.microsoft.com/office/drawing/2014/main" id="{52596A7C-795D-DFDF-C61C-89276E995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85" y="4993444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A5991D8E-B926-0D6A-64B4-697B45DF0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41" y="5310649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0" name="Picture 4" descr="Billet de 1 dollar américain — Wikipédia">
            <a:extLst>
              <a:ext uri="{FF2B5EF4-FFF2-40B4-BE49-F238E27FC236}">
                <a16:creationId xmlns:a16="http://schemas.microsoft.com/office/drawing/2014/main" id="{46121828-C71B-660F-BB5C-BAE39B5A5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4" y="5318565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Billet de 1 dollar américain — Wikipédia">
            <a:extLst>
              <a:ext uri="{FF2B5EF4-FFF2-40B4-BE49-F238E27FC236}">
                <a16:creationId xmlns:a16="http://schemas.microsoft.com/office/drawing/2014/main" id="{960A033B-8FE1-C478-2F2D-F945F29D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1" y="4919272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62D2DC22-BAD5-D7A0-AE1C-DFAC4D8A9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40" y="4530870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3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C2C4647A-439F-F110-7965-7E85708C1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644" y="4266823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4" name="Picture 4" descr="Billet de 1 dollar américain — Wikipédia">
            <a:extLst>
              <a:ext uri="{FF2B5EF4-FFF2-40B4-BE49-F238E27FC236}">
                <a16:creationId xmlns:a16="http://schemas.microsoft.com/office/drawing/2014/main" id="{459851C7-D1BC-69E4-62D2-CACAAF4AC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3" y="4323621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Billet de 1 dollar américain — Wikipédia">
            <a:extLst>
              <a:ext uri="{FF2B5EF4-FFF2-40B4-BE49-F238E27FC236}">
                <a16:creationId xmlns:a16="http://schemas.microsoft.com/office/drawing/2014/main" id="{28596237-AE14-B419-FB26-14D33D84E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47" y="5645935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F9250C90-8F18-29EB-4A8B-F19A30E4D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77" y="5471595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31379C9-CB0D-C625-746E-2F9FA65A0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116" y="4266823"/>
            <a:ext cx="19812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746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2BFDB-1F64-C9BD-4764-B66CF40D7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FF1E8-B223-991B-8025-8DF870B9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" y="42863"/>
            <a:ext cx="10986615" cy="1028700"/>
          </a:xfrm>
        </p:spPr>
        <p:txBody>
          <a:bodyPr>
            <a:normAutofit/>
          </a:bodyPr>
          <a:lstStyle/>
          <a:p>
            <a:r>
              <a:rPr lang="fr-FR" dirty="0"/>
              <a:t>Evaluation du modèle KNN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DCC357B4-5799-A4D7-B999-92DBA4057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944648"/>
              </p:ext>
            </p:extLst>
          </p:nvPr>
        </p:nvGraphicFramePr>
        <p:xfrm>
          <a:off x="282492" y="1200388"/>
          <a:ext cx="6270708" cy="2517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852">
                  <a:extLst>
                    <a:ext uri="{9D8B030D-6E8A-4147-A177-3AD203B41FA5}">
                      <a16:colId xmlns:a16="http://schemas.microsoft.com/office/drawing/2014/main" val="3423191401"/>
                    </a:ext>
                  </a:extLst>
                </a:gridCol>
                <a:gridCol w="1317330">
                  <a:extLst>
                    <a:ext uri="{9D8B030D-6E8A-4147-A177-3AD203B41FA5}">
                      <a16:colId xmlns:a16="http://schemas.microsoft.com/office/drawing/2014/main" val="2856886886"/>
                    </a:ext>
                  </a:extLst>
                </a:gridCol>
                <a:gridCol w="1137694">
                  <a:extLst>
                    <a:ext uri="{9D8B030D-6E8A-4147-A177-3AD203B41FA5}">
                      <a16:colId xmlns:a16="http://schemas.microsoft.com/office/drawing/2014/main" val="2860810359"/>
                    </a:ext>
                  </a:extLst>
                </a:gridCol>
                <a:gridCol w="1037896">
                  <a:extLst>
                    <a:ext uri="{9D8B030D-6E8A-4147-A177-3AD203B41FA5}">
                      <a16:colId xmlns:a16="http://schemas.microsoft.com/office/drawing/2014/main" val="2704204597"/>
                    </a:ext>
                  </a:extLst>
                </a:gridCol>
                <a:gridCol w="1017936">
                  <a:extLst>
                    <a:ext uri="{9D8B030D-6E8A-4147-A177-3AD203B41FA5}">
                      <a16:colId xmlns:a16="http://schemas.microsoft.com/office/drawing/2014/main" val="1416634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Rapport de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precision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recall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71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74677"/>
                  </a:ext>
                </a:extLst>
              </a:tr>
              <a:tr h="394017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21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accuracy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15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macro </a:t>
                      </a:r>
                      <a:r>
                        <a:rPr lang="fr-FR" dirty="0" err="1"/>
                        <a:t>avg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92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weighted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avg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03112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FC9D7C-5BA0-0ECF-B839-389C088D549E}"/>
                  </a:ext>
                </a:extLst>
              </p:cNvPr>
              <p:cNvSpPr txBox="1"/>
              <p:nvPr/>
            </p:nvSpPr>
            <p:spPr>
              <a:xfrm>
                <a:off x="3866119" y="4170519"/>
                <a:ext cx="3327400" cy="529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000" dirty="0"/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FC9D7C-5BA0-0ECF-B839-389C088D5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19" y="4170519"/>
                <a:ext cx="3327400" cy="529312"/>
              </a:xfrm>
              <a:prstGeom prst="rect">
                <a:avLst/>
              </a:prstGeom>
              <a:blipFill>
                <a:blip r:embed="rId2"/>
                <a:stretch>
                  <a:fillRect l="-1832" b="-57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723826D-9EEB-CC3E-B91D-0076A28E3914}"/>
                  </a:ext>
                </a:extLst>
              </p:cNvPr>
              <p:cNvSpPr txBox="1"/>
              <p:nvPr/>
            </p:nvSpPr>
            <p:spPr>
              <a:xfrm>
                <a:off x="3866119" y="4961213"/>
                <a:ext cx="3048000" cy="529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000" dirty="0"/>
                  <a:t>Precision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723826D-9EEB-CC3E-B91D-0076A28E3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19" y="4961213"/>
                <a:ext cx="3048000" cy="529312"/>
              </a:xfrm>
              <a:prstGeom prst="rect">
                <a:avLst/>
              </a:prstGeom>
              <a:blipFill>
                <a:blip r:embed="rId3"/>
                <a:stretch>
                  <a:fillRect l="-2000" b="-57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701136-83BC-9142-1F91-7DC71C8E70F1}"/>
                  </a:ext>
                </a:extLst>
              </p:cNvPr>
              <p:cNvSpPr txBox="1"/>
              <p:nvPr/>
            </p:nvSpPr>
            <p:spPr>
              <a:xfrm>
                <a:off x="3923269" y="5848905"/>
                <a:ext cx="2933700" cy="529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000" dirty="0"/>
                  <a:t>Recall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701136-83BC-9142-1F91-7DC71C8E7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69" y="5848905"/>
                <a:ext cx="2933700" cy="529312"/>
              </a:xfrm>
              <a:prstGeom prst="rect">
                <a:avLst/>
              </a:prstGeom>
              <a:blipFill>
                <a:blip r:embed="rId4"/>
                <a:stretch>
                  <a:fillRect l="-2287" b="-57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>
            <a:extLst>
              <a:ext uri="{FF2B5EF4-FFF2-40B4-BE49-F238E27FC236}">
                <a16:creationId xmlns:a16="http://schemas.microsoft.com/office/drawing/2014/main" id="{203E408D-B905-2917-5104-BFD81B66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4120792"/>
            <a:ext cx="19812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0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C224C-EC77-83D1-03DB-37D6DC12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D0C64B-AD80-B967-AEB3-004DE12B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04" y="184015"/>
            <a:ext cx="11048414" cy="887361"/>
          </a:xfrm>
        </p:spPr>
        <p:txBody>
          <a:bodyPr>
            <a:normAutofit/>
          </a:bodyPr>
          <a:lstStyle/>
          <a:p>
            <a:r>
              <a:rPr lang="fr-FR" dirty="0"/>
              <a:t>Etape 5 : Identification vrai vs faux billets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FB8132A-FD1F-9A7A-08B4-F37CBE428E70}"/>
              </a:ext>
            </a:extLst>
          </p:cNvPr>
          <p:cNvSpPr/>
          <p:nvPr/>
        </p:nvSpPr>
        <p:spPr>
          <a:xfrm>
            <a:off x="388841" y="1010060"/>
            <a:ext cx="11048415" cy="14574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Entrainement des jeux des données en </a:t>
            </a:r>
            <a:r>
              <a:rPr lang="fr-FR" dirty="0" err="1">
                <a:solidFill>
                  <a:schemeClr val="accent5"/>
                </a:solidFill>
              </a:rPr>
              <a:t>Random</a:t>
            </a:r>
            <a:r>
              <a:rPr lang="fr-FR" dirty="0">
                <a:solidFill>
                  <a:schemeClr val="accent5"/>
                </a:solidFill>
              </a:rPr>
              <a:t> Forest</a:t>
            </a:r>
            <a:r>
              <a:rPr lang="fr-FR" dirty="0"/>
              <a:t>: Vrai billet / Faux Billet</a:t>
            </a:r>
          </a:p>
          <a:p>
            <a:pPr algn="ctr"/>
            <a:r>
              <a:rPr lang="fr-FR" dirty="0"/>
              <a:t>Exclusion des valeurs initialement manquantes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410E534-AED3-B01F-764F-74EE1A86B749}"/>
              </a:ext>
            </a:extLst>
          </p:cNvPr>
          <p:cNvSpPr/>
          <p:nvPr/>
        </p:nvSpPr>
        <p:spPr>
          <a:xfrm>
            <a:off x="503619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X_train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71D3F4F-2D6E-EEFE-2D16-E594028507A6}"/>
              </a:ext>
            </a:extLst>
          </p:cNvPr>
          <p:cNvSpPr/>
          <p:nvPr/>
        </p:nvSpPr>
        <p:spPr>
          <a:xfrm>
            <a:off x="2411077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y_train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1880729-B247-1D6C-8E75-6F8ED258CB02}"/>
              </a:ext>
            </a:extLst>
          </p:cNvPr>
          <p:cNvSpPr/>
          <p:nvPr/>
        </p:nvSpPr>
        <p:spPr>
          <a:xfrm>
            <a:off x="4897988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X_test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4464311-F99C-8A8F-38EA-3428D7BAC290}"/>
              </a:ext>
            </a:extLst>
          </p:cNvPr>
          <p:cNvSpPr/>
          <p:nvPr/>
        </p:nvSpPr>
        <p:spPr>
          <a:xfrm>
            <a:off x="6855257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y_test</a:t>
            </a:r>
            <a:endParaRPr lang="fr-FR" dirty="0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C5A1924E-A1ED-A83D-CCF0-21A75496FD42}"/>
              </a:ext>
            </a:extLst>
          </p:cNvPr>
          <p:cNvSpPr/>
          <p:nvPr/>
        </p:nvSpPr>
        <p:spPr>
          <a:xfrm rot="5400000">
            <a:off x="2031966" y="2046999"/>
            <a:ext cx="393290" cy="3924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8B448B3F-BD24-C215-A16A-01DDAA287D19}"/>
              </a:ext>
            </a:extLst>
          </p:cNvPr>
          <p:cNvSpPr/>
          <p:nvPr/>
        </p:nvSpPr>
        <p:spPr>
          <a:xfrm rot="5400000">
            <a:off x="6471800" y="2046999"/>
            <a:ext cx="393290" cy="3924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64E59337-7B15-49A3-4456-583ABBDE825C}"/>
              </a:ext>
            </a:extLst>
          </p:cNvPr>
          <p:cNvSpPr/>
          <p:nvPr/>
        </p:nvSpPr>
        <p:spPr>
          <a:xfrm rot="5400000">
            <a:off x="10220633" y="2836322"/>
            <a:ext cx="393290" cy="234556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3101030-F3A2-DBF0-2DE3-82A1EB6E4083}"/>
              </a:ext>
            </a:extLst>
          </p:cNvPr>
          <p:cNvSpPr txBox="1"/>
          <p:nvPr/>
        </p:nvSpPr>
        <p:spPr>
          <a:xfrm>
            <a:off x="1615055" y="2625901"/>
            <a:ext cx="185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Entrainement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C4DF29-87BF-90F0-A1F4-9C541E696987}"/>
              </a:ext>
            </a:extLst>
          </p:cNvPr>
          <p:cNvSpPr txBox="1"/>
          <p:nvPr/>
        </p:nvSpPr>
        <p:spPr>
          <a:xfrm>
            <a:off x="5739492" y="2601943"/>
            <a:ext cx="185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Evaluation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34C315-FE9B-FE9F-5690-388775E61B17}"/>
              </a:ext>
            </a:extLst>
          </p:cNvPr>
          <p:cNvSpPr txBox="1"/>
          <p:nvPr/>
        </p:nvSpPr>
        <p:spPr>
          <a:xfrm>
            <a:off x="9732154" y="2625901"/>
            <a:ext cx="144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Prédiction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BCB5529-1296-9D89-3834-CFAF096A6AE6}"/>
              </a:ext>
            </a:extLst>
          </p:cNvPr>
          <p:cNvSpPr/>
          <p:nvPr/>
        </p:nvSpPr>
        <p:spPr>
          <a:xfrm>
            <a:off x="9698632" y="3045542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Y_pred</a:t>
            </a:r>
            <a:endParaRPr lang="fr-FR" dirty="0"/>
          </a:p>
        </p:txBody>
      </p:sp>
      <p:pic>
        <p:nvPicPr>
          <p:cNvPr id="23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FB922E55-718F-63F5-9CA9-E4D8A8D92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8" y="5234567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4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21D3CC04-DD75-BE3F-3EEF-71926D997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92" y="4579375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5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6DAE8C39-6378-B744-C756-14FA0731F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58" y="5067000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6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44036899-D155-2E6E-6469-E83ADF8E5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45" y="4424414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7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FE58935C-39FC-0B47-5A2E-D8214BA03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89" y="5054582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6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0FFE611E-AFE7-416F-B394-71C82A4F2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88" y="4270612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3" name="Flèche : double flèche horizontale 42">
            <a:extLst>
              <a:ext uri="{FF2B5EF4-FFF2-40B4-BE49-F238E27FC236}">
                <a16:creationId xmlns:a16="http://schemas.microsoft.com/office/drawing/2014/main" id="{EA491026-40B5-EE30-7D2A-E815264EF6CD}"/>
              </a:ext>
            </a:extLst>
          </p:cNvPr>
          <p:cNvSpPr/>
          <p:nvPr/>
        </p:nvSpPr>
        <p:spPr>
          <a:xfrm>
            <a:off x="5984125" y="4646189"/>
            <a:ext cx="937291" cy="17698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ccolade fermante 43">
            <a:extLst>
              <a:ext uri="{FF2B5EF4-FFF2-40B4-BE49-F238E27FC236}">
                <a16:creationId xmlns:a16="http://schemas.microsoft.com/office/drawing/2014/main" id="{1743D2F4-C9A4-6055-C609-FCBC1BF3C043}"/>
              </a:ext>
            </a:extLst>
          </p:cNvPr>
          <p:cNvSpPr/>
          <p:nvPr/>
        </p:nvSpPr>
        <p:spPr>
          <a:xfrm rot="5400000">
            <a:off x="6522090" y="3669141"/>
            <a:ext cx="393290" cy="3924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F47299C-CA8C-CB64-0709-DA68AD529D1F}"/>
              </a:ext>
            </a:extLst>
          </p:cNvPr>
          <p:cNvSpPr txBox="1"/>
          <p:nvPr/>
        </p:nvSpPr>
        <p:spPr>
          <a:xfrm>
            <a:off x="6065853" y="5860972"/>
            <a:ext cx="185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Accuracy</a:t>
            </a:r>
            <a:r>
              <a:rPr lang="fr-FR" dirty="0"/>
              <a:t>…</a:t>
            </a:r>
          </a:p>
        </p:txBody>
      </p:sp>
      <p:pic>
        <p:nvPicPr>
          <p:cNvPr id="46" name="Picture 4" descr="Billet de 1 dollar américain — Wikipédia">
            <a:extLst>
              <a:ext uri="{FF2B5EF4-FFF2-40B4-BE49-F238E27FC236}">
                <a16:creationId xmlns:a16="http://schemas.microsoft.com/office/drawing/2014/main" id="{44117B00-72A4-69E1-403E-C33CCD13A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508" y="4322231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Billet de 1 dollar américain — Wikipédia">
            <a:extLst>
              <a:ext uri="{FF2B5EF4-FFF2-40B4-BE49-F238E27FC236}">
                <a16:creationId xmlns:a16="http://schemas.microsoft.com/office/drawing/2014/main" id="{7FE31115-2E1C-39D4-8DCA-9823AF06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26" y="4610982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Billet de 1 dollar américain — Wikipédia">
            <a:extLst>
              <a:ext uri="{FF2B5EF4-FFF2-40B4-BE49-F238E27FC236}">
                <a16:creationId xmlns:a16="http://schemas.microsoft.com/office/drawing/2014/main" id="{5EEE836F-3067-CDF1-0358-3238B7B0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85" y="4993444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5EE00A70-72AA-96FA-77B4-E73A9B8E5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41" y="5310649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0" name="Picture 4" descr="Billet de 1 dollar américain — Wikipédia">
            <a:extLst>
              <a:ext uri="{FF2B5EF4-FFF2-40B4-BE49-F238E27FC236}">
                <a16:creationId xmlns:a16="http://schemas.microsoft.com/office/drawing/2014/main" id="{22FFC04B-8FC4-7140-29E4-0740BD3AB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4" y="5318565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Billet de 1 dollar américain — Wikipédia">
            <a:extLst>
              <a:ext uri="{FF2B5EF4-FFF2-40B4-BE49-F238E27FC236}">
                <a16:creationId xmlns:a16="http://schemas.microsoft.com/office/drawing/2014/main" id="{795409CF-AECB-8692-44E9-A0A4AF016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1" y="4919272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C0DE8BB5-6213-E0DA-F6BE-B9EB275B3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40" y="4530870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3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2BB69FF3-3749-328E-9769-EC80B0042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644" y="4266823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4" name="Picture 4" descr="Billet de 1 dollar américain — Wikipédia">
            <a:extLst>
              <a:ext uri="{FF2B5EF4-FFF2-40B4-BE49-F238E27FC236}">
                <a16:creationId xmlns:a16="http://schemas.microsoft.com/office/drawing/2014/main" id="{2C8DE694-8C34-69E0-6558-5C95659D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3" y="4323621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Billet de 1 dollar américain — Wikipédia">
            <a:extLst>
              <a:ext uri="{FF2B5EF4-FFF2-40B4-BE49-F238E27FC236}">
                <a16:creationId xmlns:a16="http://schemas.microsoft.com/office/drawing/2014/main" id="{1ABF2F36-C43C-A621-0983-41001D094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47" y="5645935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99EBF458-874A-9BC4-CA1C-AE10F4C2C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77" y="5471595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1483288-6EA1-1CB1-A284-A29674C7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116" y="4266823"/>
            <a:ext cx="19812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042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57ABD-EE1F-1B48-F630-F44C377D7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AD4A6A-1EB2-389C-0A58-86D6E25E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" y="42863"/>
            <a:ext cx="10986615" cy="1028700"/>
          </a:xfrm>
        </p:spPr>
        <p:txBody>
          <a:bodyPr>
            <a:normAutofit/>
          </a:bodyPr>
          <a:lstStyle/>
          <a:p>
            <a:r>
              <a:rPr lang="fr-FR" dirty="0"/>
              <a:t>Evaluation du modèle </a:t>
            </a:r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F1557EA9-D184-FBE4-D390-9103BBC17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09461"/>
              </p:ext>
            </p:extLst>
          </p:nvPr>
        </p:nvGraphicFramePr>
        <p:xfrm>
          <a:off x="282492" y="1200388"/>
          <a:ext cx="6270708" cy="2517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852">
                  <a:extLst>
                    <a:ext uri="{9D8B030D-6E8A-4147-A177-3AD203B41FA5}">
                      <a16:colId xmlns:a16="http://schemas.microsoft.com/office/drawing/2014/main" val="3423191401"/>
                    </a:ext>
                  </a:extLst>
                </a:gridCol>
                <a:gridCol w="1317330">
                  <a:extLst>
                    <a:ext uri="{9D8B030D-6E8A-4147-A177-3AD203B41FA5}">
                      <a16:colId xmlns:a16="http://schemas.microsoft.com/office/drawing/2014/main" val="2856886886"/>
                    </a:ext>
                  </a:extLst>
                </a:gridCol>
                <a:gridCol w="1137694">
                  <a:extLst>
                    <a:ext uri="{9D8B030D-6E8A-4147-A177-3AD203B41FA5}">
                      <a16:colId xmlns:a16="http://schemas.microsoft.com/office/drawing/2014/main" val="2860810359"/>
                    </a:ext>
                  </a:extLst>
                </a:gridCol>
                <a:gridCol w="1037896">
                  <a:extLst>
                    <a:ext uri="{9D8B030D-6E8A-4147-A177-3AD203B41FA5}">
                      <a16:colId xmlns:a16="http://schemas.microsoft.com/office/drawing/2014/main" val="2704204597"/>
                    </a:ext>
                  </a:extLst>
                </a:gridCol>
                <a:gridCol w="1017936">
                  <a:extLst>
                    <a:ext uri="{9D8B030D-6E8A-4147-A177-3AD203B41FA5}">
                      <a16:colId xmlns:a16="http://schemas.microsoft.com/office/drawing/2014/main" val="1416634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Rapport de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precision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recall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71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74677"/>
                  </a:ext>
                </a:extLst>
              </a:tr>
              <a:tr h="394017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0.99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21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accuracy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0.99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15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macro </a:t>
                      </a:r>
                      <a:r>
                        <a:rPr lang="fr-FR" dirty="0" err="1"/>
                        <a:t>avg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0.99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92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weighted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avg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0.99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0.99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03112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FF47355-772C-3E3B-7B1A-1D534922E76C}"/>
                  </a:ext>
                </a:extLst>
              </p:cNvPr>
              <p:cNvSpPr txBox="1"/>
              <p:nvPr/>
            </p:nvSpPr>
            <p:spPr>
              <a:xfrm>
                <a:off x="3225800" y="4170519"/>
                <a:ext cx="3327400" cy="529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000" dirty="0"/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FF47355-772C-3E3B-7B1A-1D534922E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00" y="4170519"/>
                <a:ext cx="3327400" cy="529312"/>
              </a:xfrm>
              <a:prstGeom prst="rect">
                <a:avLst/>
              </a:prstGeom>
              <a:blipFill>
                <a:blip r:embed="rId2"/>
                <a:stretch>
                  <a:fillRect l="-1832" b="-57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9F291AA-6EA9-2FD1-665A-7EB67446FE57}"/>
                  </a:ext>
                </a:extLst>
              </p:cNvPr>
              <p:cNvSpPr txBox="1"/>
              <p:nvPr/>
            </p:nvSpPr>
            <p:spPr>
              <a:xfrm>
                <a:off x="3225800" y="4961213"/>
                <a:ext cx="3048000" cy="529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000" dirty="0"/>
                  <a:t>Precision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9F291AA-6EA9-2FD1-665A-7EB67446F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00" y="4961213"/>
                <a:ext cx="3048000" cy="529312"/>
              </a:xfrm>
              <a:prstGeom prst="rect">
                <a:avLst/>
              </a:prstGeom>
              <a:blipFill>
                <a:blip r:embed="rId3"/>
                <a:stretch>
                  <a:fillRect l="-2000" b="-57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C20CE31-2476-8D6D-8505-20C1A86A1D3C}"/>
                  </a:ext>
                </a:extLst>
              </p:cNvPr>
              <p:cNvSpPr txBox="1"/>
              <p:nvPr/>
            </p:nvSpPr>
            <p:spPr>
              <a:xfrm>
                <a:off x="3282950" y="5848905"/>
                <a:ext cx="2933700" cy="529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000" dirty="0"/>
                  <a:t>Recall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C20CE31-2476-8D6D-8505-20C1A86A1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50" y="5848905"/>
                <a:ext cx="2933700" cy="529312"/>
              </a:xfrm>
              <a:prstGeom prst="rect">
                <a:avLst/>
              </a:prstGeom>
              <a:blipFill>
                <a:blip r:embed="rId4"/>
                <a:stretch>
                  <a:fillRect l="-2287" b="-57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10E6E7B7-2A67-596E-ADF3-F385CD1F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558" y="1230567"/>
            <a:ext cx="5219950" cy="3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4BF9583-68A1-6CF0-C202-D5C35406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4" y="4230677"/>
            <a:ext cx="19812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630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B57DA-FC48-CE94-21B7-D7ACCAE7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802105"/>
          </a:xfrm>
        </p:spPr>
        <p:txBody>
          <a:bodyPr/>
          <a:lstStyle/>
          <a:p>
            <a:r>
              <a:rPr lang="fr-FR" dirty="0"/>
              <a:t>Conclusion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4F19B7-18CF-A5E2-997C-42E4ABFB2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18" y="1427747"/>
            <a:ext cx="9905998" cy="1335505"/>
          </a:xfrm>
        </p:spPr>
        <p:txBody>
          <a:bodyPr anchor="t" anchorCtr="0"/>
          <a:lstStyle/>
          <a:p>
            <a:r>
              <a:rPr lang="fr-FR" dirty="0"/>
              <a:t>Dans notre cas, les tests de </a:t>
            </a:r>
            <a:r>
              <a:rPr lang="fr-FR" u="sng" dirty="0"/>
              <a:t>régression logistique </a:t>
            </a:r>
            <a:r>
              <a:rPr lang="fr-FR" dirty="0"/>
              <a:t>et de </a:t>
            </a:r>
            <a:r>
              <a:rPr lang="fr-FR" u="sng" dirty="0"/>
              <a:t>K-</a:t>
            </a:r>
            <a:r>
              <a:rPr lang="fr-FR" u="sng" dirty="0" err="1"/>
              <a:t>Means</a:t>
            </a:r>
            <a:r>
              <a:rPr lang="fr-FR" dirty="0"/>
              <a:t> s’avèrent les modèles les plus performants avec des scores </a:t>
            </a:r>
            <a:r>
              <a:rPr lang="fr-FR" dirty="0" err="1"/>
              <a:t>accuracy</a:t>
            </a:r>
            <a:r>
              <a:rPr lang="fr-FR" dirty="0"/>
              <a:t> à 1</a:t>
            </a:r>
          </a:p>
          <a:p>
            <a:r>
              <a:rPr lang="fr-FR" dirty="0"/>
              <a:t>Le jeu de test a été solutionné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6A8ACF-5464-E267-EC50-DB601861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37" y="2875547"/>
            <a:ext cx="9749808" cy="28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7AFCE9-D689-86B7-6DDA-8CBDE174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fr-FR"/>
              <a:t>Agenda</a:t>
            </a:r>
            <a:endParaRPr lang="fr-FR" dirty="0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AE2CF135-6047-FA0E-125C-48F20B199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99556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1141413" y="1949115"/>
          <a:ext cx="9278520" cy="406492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898997">
                  <a:extLst>
                    <a:ext uri="{9D8B030D-6E8A-4147-A177-3AD203B41FA5}">
                      <a16:colId xmlns:a16="http://schemas.microsoft.com/office/drawing/2014/main" val="3394989288"/>
                    </a:ext>
                  </a:extLst>
                </a:gridCol>
                <a:gridCol w="7379523">
                  <a:extLst>
                    <a:ext uri="{9D8B030D-6E8A-4147-A177-3AD203B41FA5}">
                      <a16:colId xmlns:a16="http://schemas.microsoft.com/office/drawing/2014/main" val="3356103332"/>
                    </a:ext>
                  </a:extLst>
                </a:gridCol>
              </a:tblGrid>
              <a:tr h="677488">
                <a:tc>
                  <a:txBody>
                    <a:bodyPr/>
                    <a:lstStyle/>
                    <a:p>
                      <a:r>
                        <a:rPr lang="fr-FR" sz="2700" b="1" cap="none" spc="0">
                          <a:solidFill>
                            <a:schemeClr val="accent1"/>
                          </a:solidFill>
                        </a:rPr>
                        <a:t>01</a:t>
                      </a: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700" b="0" cap="none" spc="0" dirty="0">
                          <a:solidFill>
                            <a:schemeClr val="tx1"/>
                          </a:solidFill>
                        </a:rPr>
                        <a:t>Objectif</a:t>
                      </a: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463913"/>
                  </a:ext>
                </a:extLst>
              </a:tr>
              <a:tr h="677488">
                <a:tc>
                  <a:txBody>
                    <a:bodyPr/>
                    <a:lstStyle/>
                    <a:p>
                      <a:r>
                        <a:rPr lang="fr-FR" sz="2700" b="1" cap="none" spc="0">
                          <a:solidFill>
                            <a:schemeClr val="accent1"/>
                          </a:solidFill>
                        </a:rPr>
                        <a:t>02</a:t>
                      </a: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700" b="0" cap="none" spc="0" dirty="0">
                          <a:solidFill>
                            <a:schemeClr val="tx1"/>
                          </a:solidFill>
                        </a:rPr>
                        <a:t>Etape 1 : Correction des valeurs manquantes</a:t>
                      </a: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506773"/>
                  </a:ext>
                </a:extLst>
              </a:tr>
              <a:tr h="677488">
                <a:tc>
                  <a:txBody>
                    <a:bodyPr/>
                    <a:lstStyle/>
                    <a:p>
                      <a:r>
                        <a:rPr lang="fr-FR" sz="2700" b="1" cap="none" spc="0">
                          <a:solidFill>
                            <a:schemeClr val="accent1"/>
                          </a:solidFill>
                        </a:rPr>
                        <a:t>03</a:t>
                      </a: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700" b="0" cap="none" spc="0" dirty="0">
                          <a:solidFill>
                            <a:schemeClr val="tx1"/>
                          </a:solidFill>
                        </a:rPr>
                        <a:t>Etape 2 : Identification des vrais / faux billets en régression logistique</a:t>
                      </a: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31562"/>
                  </a:ext>
                </a:extLst>
              </a:tr>
              <a:tr h="677488">
                <a:tc>
                  <a:txBody>
                    <a:bodyPr/>
                    <a:lstStyle/>
                    <a:p>
                      <a:r>
                        <a:rPr lang="fr-FR" sz="2700" b="1" cap="none" spc="0">
                          <a:solidFill>
                            <a:schemeClr val="accent1"/>
                          </a:solidFill>
                        </a:rPr>
                        <a:t>04</a:t>
                      </a: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700" b="0" cap="none" spc="0" dirty="0">
                          <a:solidFill>
                            <a:schemeClr val="tx1"/>
                          </a:solidFill>
                        </a:rPr>
                        <a:t>Etape 3 : Identification des vrais / faux billets en K-</a:t>
                      </a:r>
                      <a:r>
                        <a:rPr lang="fr-FR" sz="1700" b="0" cap="none" spc="0" dirty="0" err="1">
                          <a:solidFill>
                            <a:schemeClr val="tx1"/>
                          </a:solidFill>
                        </a:rPr>
                        <a:t>Means</a:t>
                      </a:r>
                      <a:endParaRPr lang="fr-FR" sz="17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924043"/>
                  </a:ext>
                </a:extLst>
              </a:tr>
              <a:tr h="677488">
                <a:tc>
                  <a:txBody>
                    <a:bodyPr/>
                    <a:lstStyle/>
                    <a:p>
                      <a:r>
                        <a:rPr lang="fr-FR" sz="2700" b="1" cap="none" spc="0">
                          <a:solidFill>
                            <a:schemeClr val="accent1"/>
                          </a:solidFill>
                        </a:rPr>
                        <a:t>05</a:t>
                      </a: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700" b="0" cap="none" spc="0" dirty="0">
                          <a:solidFill>
                            <a:schemeClr val="tx1"/>
                          </a:solidFill>
                        </a:rPr>
                        <a:t>Etape 4 : Identification des vrais / faux billets en KNN</a:t>
                      </a: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03411"/>
                  </a:ext>
                </a:extLst>
              </a:tr>
              <a:tr h="677488">
                <a:tc>
                  <a:txBody>
                    <a:bodyPr/>
                    <a:lstStyle/>
                    <a:p>
                      <a:r>
                        <a:rPr lang="fr-FR" sz="2700" b="1" cap="none" spc="0" dirty="0">
                          <a:solidFill>
                            <a:schemeClr val="accent1"/>
                          </a:solidFill>
                        </a:rPr>
                        <a:t>06</a:t>
                      </a: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700" b="0" cap="none" spc="0" dirty="0">
                          <a:solidFill>
                            <a:schemeClr val="tx1"/>
                          </a:solidFill>
                        </a:rPr>
                        <a:t>Etape 4 : Identification des vrais / faux billets en </a:t>
                      </a:r>
                      <a:r>
                        <a:rPr lang="fr-FR" sz="1700" b="0" cap="none" spc="0" dirty="0" err="1">
                          <a:solidFill>
                            <a:schemeClr val="tx1"/>
                          </a:solidFill>
                        </a:rPr>
                        <a:t>Random</a:t>
                      </a:r>
                      <a:r>
                        <a:rPr lang="fr-FR" sz="1700" b="0" cap="none" spc="0" dirty="0">
                          <a:solidFill>
                            <a:schemeClr val="tx1"/>
                          </a:solidFill>
                        </a:rPr>
                        <a:t> Forest</a:t>
                      </a:r>
                    </a:p>
                  </a:txBody>
                  <a:tcPr marL="116362" marR="116362" marT="116362" marB="1163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57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4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C6667E-C2AD-6886-2414-6979F6F4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46" y="183002"/>
            <a:ext cx="9905998" cy="887361"/>
          </a:xfrm>
        </p:spPr>
        <p:txBody>
          <a:bodyPr/>
          <a:lstStyle/>
          <a:p>
            <a:r>
              <a:rPr lang="fr-FR" dirty="0"/>
              <a:t>Objectif : in Machine Learning </a:t>
            </a:r>
            <a:r>
              <a:rPr lang="fr-FR" dirty="0" err="1"/>
              <a:t>we</a:t>
            </a:r>
            <a:r>
              <a:rPr lang="fr-FR" dirty="0"/>
              <a:t> trust</a:t>
            </a:r>
          </a:p>
        </p:txBody>
      </p:sp>
      <p:pic>
        <p:nvPicPr>
          <p:cNvPr id="7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2DF138B0-299A-71C5-6467-FE17498F7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88" y="3945520"/>
            <a:ext cx="2510971" cy="1673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AD8EA0C-AF63-B904-43C5-EC1296EACB6C}"/>
              </a:ext>
            </a:extLst>
          </p:cNvPr>
          <p:cNvSpPr/>
          <p:nvPr/>
        </p:nvSpPr>
        <p:spPr>
          <a:xfrm>
            <a:off x="388841" y="1010060"/>
            <a:ext cx="11048415" cy="14574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 caractéristiques permettent de déterminer si il s’agit d’un vrai ou faux billet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L’objectif est de déterminer par les  modèles de Machine Learning à travers des caractéristiques techniques si le billet et vrai ou faux 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BD0917C-C641-0666-6222-CF55A50CC583}"/>
              </a:ext>
            </a:extLst>
          </p:cNvPr>
          <p:cNvCxnSpPr>
            <a:cxnSpLocks/>
          </p:cNvCxnSpPr>
          <p:nvPr/>
        </p:nvCxnSpPr>
        <p:spPr>
          <a:xfrm>
            <a:off x="1007334" y="3924012"/>
            <a:ext cx="0" cy="1750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60C697E-929D-A6D0-B507-87E64CE1EBDD}"/>
              </a:ext>
            </a:extLst>
          </p:cNvPr>
          <p:cNvCxnSpPr>
            <a:cxnSpLocks/>
          </p:cNvCxnSpPr>
          <p:nvPr/>
        </p:nvCxnSpPr>
        <p:spPr>
          <a:xfrm>
            <a:off x="3664383" y="3924012"/>
            <a:ext cx="0" cy="1750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6144626-7D1B-A3C2-36A4-B273AAF0C778}"/>
              </a:ext>
            </a:extLst>
          </p:cNvPr>
          <p:cNvCxnSpPr>
            <a:cxnSpLocks/>
          </p:cNvCxnSpPr>
          <p:nvPr/>
        </p:nvCxnSpPr>
        <p:spPr>
          <a:xfrm>
            <a:off x="1292470" y="3924012"/>
            <a:ext cx="2084439" cy="1565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47C03BC-7652-C3A7-4CC9-EF3FDA5622D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424873" y="5442480"/>
            <a:ext cx="1" cy="177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1E92C16-BD7B-C7FD-B94D-669F5E0042C4}"/>
              </a:ext>
            </a:extLst>
          </p:cNvPr>
          <p:cNvCxnSpPr>
            <a:cxnSpLocks/>
          </p:cNvCxnSpPr>
          <p:nvPr/>
        </p:nvCxnSpPr>
        <p:spPr>
          <a:xfrm>
            <a:off x="2404446" y="3857643"/>
            <a:ext cx="1" cy="177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7DC18B1-6817-D476-11AF-079257AEF081}"/>
              </a:ext>
            </a:extLst>
          </p:cNvPr>
          <p:cNvSpPr/>
          <p:nvPr/>
        </p:nvSpPr>
        <p:spPr>
          <a:xfrm>
            <a:off x="921435" y="2725519"/>
            <a:ext cx="28985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True</a:t>
            </a:r>
            <a:r>
              <a:rPr lang="fr-F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or not ?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97F909C-A424-3FA3-2526-2CFCB4162D44}"/>
              </a:ext>
            </a:extLst>
          </p:cNvPr>
          <p:cNvCxnSpPr>
            <a:cxnSpLocks/>
          </p:cNvCxnSpPr>
          <p:nvPr/>
        </p:nvCxnSpPr>
        <p:spPr>
          <a:xfrm flipH="1">
            <a:off x="1292470" y="5674194"/>
            <a:ext cx="2084439" cy="909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325D2AC-E1BA-486A-1BF8-37C39A326924}"/>
              </a:ext>
            </a:extLst>
          </p:cNvPr>
          <p:cNvSpPr/>
          <p:nvPr/>
        </p:nvSpPr>
        <p:spPr>
          <a:xfrm rot="16200000">
            <a:off x="73730" y="4672234"/>
            <a:ext cx="13051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Height</a:t>
            </a:r>
            <a:r>
              <a:rPr lang="fr-FR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fr-FR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left</a:t>
            </a:r>
            <a:endParaRPr lang="fr-FR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D098C-7C9E-DF8E-4BF7-0A53387704E3}"/>
              </a:ext>
            </a:extLst>
          </p:cNvPr>
          <p:cNvSpPr/>
          <p:nvPr/>
        </p:nvSpPr>
        <p:spPr>
          <a:xfrm>
            <a:off x="1869659" y="5840999"/>
            <a:ext cx="9300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Lenght</a:t>
            </a:r>
            <a:endParaRPr lang="fr-FR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9E92E5-6739-32F5-2FD8-C38419D5EE7F}"/>
              </a:ext>
            </a:extLst>
          </p:cNvPr>
          <p:cNvSpPr/>
          <p:nvPr/>
        </p:nvSpPr>
        <p:spPr>
          <a:xfrm rot="16200000">
            <a:off x="3091260" y="4596090"/>
            <a:ext cx="14574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Height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right</a:t>
            </a:r>
            <a:endParaRPr lang="fr-FR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A4D859-ED18-0D29-303E-9F57FCAB76FA}"/>
              </a:ext>
            </a:extLst>
          </p:cNvPr>
          <p:cNvSpPr/>
          <p:nvPr/>
        </p:nvSpPr>
        <p:spPr>
          <a:xfrm rot="2224107">
            <a:off x="1824387" y="4748512"/>
            <a:ext cx="1200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Diagonal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A1B68C-C09F-49FF-8C80-6107C7E8E191}"/>
              </a:ext>
            </a:extLst>
          </p:cNvPr>
          <p:cNvSpPr/>
          <p:nvPr/>
        </p:nvSpPr>
        <p:spPr>
          <a:xfrm>
            <a:off x="726312" y="3494373"/>
            <a:ext cx="344656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Margin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up &amp; </a:t>
            </a:r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Margin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low</a:t>
            </a:r>
            <a:endParaRPr lang="fr-FR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CB32F617-A453-B319-7B08-9455CF39CEEE}"/>
              </a:ext>
            </a:extLst>
          </p:cNvPr>
          <p:cNvGrpSpPr/>
          <p:nvPr/>
        </p:nvGrpSpPr>
        <p:grpSpPr>
          <a:xfrm>
            <a:off x="5095557" y="3541855"/>
            <a:ext cx="2987401" cy="1764041"/>
            <a:chOff x="5659982" y="3411120"/>
            <a:chExt cx="2987401" cy="1764041"/>
          </a:xfrm>
        </p:grpSpPr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BFB5CE36-A467-7F2B-CE13-3D78A71AF470}"/>
                </a:ext>
              </a:extLst>
            </p:cNvPr>
            <p:cNvSpPr/>
            <p:nvPr/>
          </p:nvSpPr>
          <p:spPr>
            <a:xfrm>
              <a:off x="5659982" y="3411120"/>
              <a:ext cx="2800030" cy="1764041"/>
            </a:xfrm>
            <a:custGeom>
              <a:avLst/>
              <a:gdLst>
                <a:gd name="connsiteX0" fmla="*/ 803615 w 2800030"/>
                <a:gd name="connsiteY0" fmla="*/ 0 h 1764041"/>
                <a:gd name="connsiteX1" fmla="*/ 1085034 w 2800030"/>
                <a:gd name="connsiteY1" fmla="*/ 115939 h 1764041"/>
                <a:gd name="connsiteX2" fmla="*/ 1116423 w 2800030"/>
                <a:gd name="connsiteY2" fmla="*/ 153777 h 1764041"/>
                <a:gd name="connsiteX3" fmla="*/ 1119983 w 2800030"/>
                <a:gd name="connsiteY3" fmla="*/ 150856 h 1764041"/>
                <a:gd name="connsiteX4" fmla="*/ 1342501 w 2800030"/>
                <a:gd name="connsiteY4" fmla="*/ 83253 h 1764041"/>
                <a:gd name="connsiteX5" fmla="*/ 1565019 w 2800030"/>
                <a:gd name="connsiteY5" fmla="*/ 150856 h 1764041"/>
                <a:gd name="connsiteX6" fmla="*/ 1617344 w 2800030"/>
                <a:gd name="connsiteY6" fmla="*/ 193795 h 1764041"/>
                <a:gd name="connsiteX7" fmla="*/ 1628480 w 2800030"/>
                <a:gd name="connsiteY7" fmla="*/ 184657 h 1764041"/>
                <a:gd name="connsiteX8" fmla="*/ 1850998 w 2800030"/>
                <a:gd name="connsiteY8" fmla="*/ 117054 h 1764041"/>
                <a:gd name="connsiteX9" fmla="*/ 2181015 w 2800030"/>
                <a:gd name="connsiteY9" fmla="*/ 291575 h 1764041"/>
                <a:gd name="connsiteX10" fmla="*/ 2194134 w 2800030"/>
                <a:gd name="connsiteY10" fmla="*/ 315616 h 1764041"/>
                <a:gd name="connsiteX11" fmla="*/ 2224864 w 2800030"/>
                <a:gd name="connsiteY11" fmla="*/ 299026 h 1764041"/>
                <a:gd name="connsiteX12" fmla="*/ 2379778 w 2800030"/>
                <a:gd name="connsiteY12" fmla="*/ 267919 h 1764041"/>
                <a:gd name="connsiteX13" fmla="*/ 2777764 w 2800030"/>
                <a:gd name="connsiteY13" fmla="*/ 663757 h 1764041"/>
                <a:gd name="connsiteX14" fmla="*/ 2769678 w 2800030"/>
                <a:gd name="connsiteY14" fmla="*/ 743532 h 1764041"/>
                <a:gd name="connsiteX15" fmla="*/ 2747121 w 2800030"/>
                <a:gd name="connsiteY15" fmla="*/ 815807 h 1764041"/>
                <a:gd name="connsiteX16" fmla="*/ 2768754 w 2800030"/>
                <a:gd name="connsiteY16" fmla="*/ 855447 h 1764041"/>
                <a:gd name="connsiteX17" fmla="*/ 2800030 w 2800030"/>
                <a:gd name="connsiteY17" fmla="*/ 1009525 h 1764041"/>
                <a:gd name="connsiteX18" fmla="*/ 2402044 w 2800030"/>
                <a:gd name="connsiteY18" fmla="*/ 1405363 h 1764041"/>
                <a:gd name="connsiteX19" fmla="*/ 2321836 w 2800030"/>
                <a:gd name="connsiteY19" fmla="*/ 1397321 h 1764041"/>
                <a:gd name="connsiteX20" fmla="*/ 2281665 w 2800030"/>
                <a:gd name="connsiteY20" fmla="*/ 1384919 h 1764041"/>
                <a:gd name="connsiteX21" fmla="*/ 2263211 w 2800030"/>
                <a:gd name="connsiteY21" fmla="*/ 1407165 h 1764041"/>
                <a:gd name="connsiteX22" fmla="*/ 1981792 w 2800030"/>
                <a:gd name="connsiteY22" fmla="*/ 1523103 h 1764041"/>
                <a:gd name="connsiteX23" fmla="*/ 1826878 w 2800030"/>
                <a:gd name="connsiteY23" fmla="*/ 1491996 h 1764041"/>
                <a:gd name="connsiteX24" fmla="*/ 1782104 w 2800030"/>
                <a:gd name="connsiteY24" fmla="*/ 1467825 h 1764041"/>
                <a:gd name="connsiteX25" fmla="*/ 1730282 w 2800030"/>
                <a:gd name="connsiteY25" fmla="*/ 1510351 h 1764041"/>
                <a:gd name="connsiteX26" fmla="*/ 1507764 w 2800030"/>
                <a:gd name="connsiteY26" fmla="*/ 1577954 h 1764041"/>
                <a:gd name="connsiteX27" fmla="*/ 1462021 w 2800030"/>
                <a:gd name="connsiteY27" fmla="*/ 1573368 h 1764041"/>
                <a:gd name="connsiteX28" fmla="*/ 1453207 w 2800030"/>
                <a:gd name="connsiteY28" fmla="*/ 1589520 h 1764041"/>
                <a:gd name="connsiteX29" fmla="*/ 1123190 w 2800030"/>
                <a:gd name="connsiteY29" fmla="*/ 1764041 h 1764041"/>
                <a:gd name="connsiteX30" fmla="*/ 793174 w 2800030"/>
                <a:gd name="connsiteY30" fmla="*/ 1589520 h 1764041"/>
                <a:gd name="connsiteX31" fmla="*/ 768598 w 2800030"/>
                <a:gd name="connsiteY31" fmla="*/ 1544486 h 1764041"/>
                <a:gd name="connsiteX32" fmla="*/ 742887 w 2800030"/>
                <a:gd name="connsiteY32" fmla="*/ 1546421 h 1764041"/>
                <a:gd name="connsiteX33" fmla="*/ 672437 w 2800030"/>
                <a:gd name="connsiteY33" fmla="*/ 1540239 h 1764041"/>
                <a:gd name="connsiteX34" fmla="*/ 663342 w 2800030"/>
                <a:gd name="connsiteY34" fmla="*/ 1537795 h 1764041"/>
                <a:gd name="connsiteX35" fmla="*/ 620504 w 2800030"/>
                <a:gd name="connsiteY35" fmla="*/ 1572948 h 1764041"/>
                <a:gd name="connsiteX36" fmla="*/ 397986 w 2800030"/>
                <a:gd name="connsiteY36" fmla="*/ 1640551 h 1764041"/>
                <a:gd name="connsiteX37" fmla="*/ 0 w 2800030"/>
                <a:gd name="connsiteY37" fmla="*/ 1244713 h 1764041"/>
                <a:gd name="connsiteX38" fmla="*/ 103389 w 2800030"/>
                <a:gd name="connsiteY38" fmla="*/ 978561 h 1764041"/>
                <a:gd name="connsiteX39" fmla="*/ 108256 w 2800030"/>
                <a:gd name="connsiteY39" fmla="*/ 974369 h 1764041"/>
                <a:gd name="connsiteX40" fmla="*/ 106001 w 2800030"/>
                <a:gd name="connsiteY40" fmla="*/ 971651 h 1764041"/>
                <a:gd name="connsiteX41" fmla="*/ 38032 w 2800030"/>
                <a:gd name="connsiteY41" fmla="*/ 750334 h 1764041"/>
                <a:gd name="connsiteX42" fmla="*/ 355810 w 2800030"/>
                <a:gd name="connsiteY42" fmla="*/ 362538 h 1764041"/>
                <a:gd name="connsiteX43" fmla="*/ 409551 w 2800030"/>
                <a:gd name="connsiteY43" fmla="*/ 357150 h 1764041"/>
                <a:gd name="connsiteX44" fmla="*/ 413715 w 2800030"/>
                <a:gd name="connsiteY44" fmla="*/ 316063 h 1764041"/>
                <a:gd name="connsiteX45" fmla="*/ 803615 w 2800030"/>
                <a:gd name="connsiteY45" fmla="*/ 0 h 17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800030" h="1764041">
                  <a:moveTo>
                    <a:pt x="803615" y="0"/>
                  </a:moveTo>
                  <a:cubicBezTo>
                    <a:pt x="913516" y="0"/>
                    <a:pt x="1013013" y="44306"/>
                    <a:pt x="1085034" y="115939"/>
                  </a:cubicBezTo>
                  <a:lnTo>
                    <a:pt x="1116423" y="153777"/>
                  </a:lnTo>
                  <a:lnTo>
                    <a:pt x="1119983" y="150856"/>
                  </a:lnTo>
                  <a:cubicBezTo>
                    <a:pt x="1183502" y="108175"/>
                    <a:pt x="1260075" y="83253"/>
                    <a:pt x="1342501" y="83253"/>
                  </a:cubicBezTo>
                  <a:cubicBezTo>
                    <a:pt x="1424927" y="83253"/>
                    <a:pt x="1501500" y="108175"/>
                    <a:pt x="1565019" y="150856"/>
                  </a:cubicBezTo>
                  <a:lnTo>
                    <a:pt x="1617344" y="193795"/>
                  </a:lnTo>
                  <a:lnTo>
                    <a:pt x="1628480" y="184657"/>
                  </a:lnTo>
                  <a:cubicBezTo>
                    <a:pt x="1691999" y="141976"/>
                    <a:pt x="1768573" y="117054"/>
                    <a:pt x="1850998" y="117054"/>
                  </a:cubicBezTo>
                  <a:cubicBezTo>
                    <a:pt x="1988375" y="117054"/>
                    <a:pt x="2109494" y="186282"/>
                    <a:pt x="2181015" y="291575"/>
                  </a:cubicBezTo>
                  <a:lnTo>
                    <a:pt x="2194134" y="315616"/>
                  </a:lnTo>
                  <a:lnTo>
                    <a:pt x="2224864" y="299026"/>
                  </a:lnTo>
                  <a:cubicBezTo>
                    <a:pt x="2272478" y="278996"/>
                    <a:pt x="2324828" y="267919"/>
                    <a:pt x="2379778" y="267919"/>
                  </a:cubicBezTo>
                  <a:cubicBezTo>
                    <a:pt x="2599580" y="267919"/>
                    <a:pt x="2777764" y="445142"/>
                    <a:pt x="2777764" y="663757"/>
                  </a:cubicBezTo>
                  <a:cubicBezTo>
                    <a:pt x="2777764" y="691084"/>
                    <a:pt x="2774980" y="717764"/>
                    <a:pt x="2769678" y="743532"/>
                  </a:cubicBezTo>
                  <a:lnTo>
                    <a:pt x="2747121" y="815807"/>
                  </a:lnTo>
                  <a:lnTo>
                    <a:pt x="2768754" y="855447"/>
                  </a:lnTo>
                  <a:cubicBezTo>
                    <a:pt x="2788893" y="902805"/>
                    <a:pt x="2800030" y="954872"/>
                    <a:pt x="2800030" y="1009525"/>
                  </a:cubicBezTo>
                  <a:cubicBezTo>
                    <a:pt x="2800030" y="1228140"/>
                    <a:pt x="2621846" y="1405363"/>
                    <a:pt x="2402044" y="1405363"/>
                  </a:cubicBezTo>
                  <a:cubicBezTo>
                    <a:pt x="2374569" y="1405363"/>
                    <a:pt x="2347744" y="1402594"/>
                    <a:pt x="2321836" y="1397321"/>
                  </a:cubicBezTo>
                  <a:lnTo>
                    <a:pt x="2281665" y="1384919"/>
                  </a:lnTo>
                  <a:lnTo>
                    <a:pt x="2263211" y="1407165"/>
                  </a:lnTo>
                  <a:cubicBezTo>
                    <a:pt x="2191190" y="1478797"/>
                    <a:pt x="2091693" y="1523103"/>
                    <a:pt x="1981792" y="1523103"/>
                  </a:cubicBezTo>
                  <a:cubicBezTo>
                    <a:pt x="1926842" y="1523103"/>
                    <a:pt x="1874492" y="1512027"/>
                    <a:pt x="1826878" y="1491996"/>
                  </a:cubicBezTo>
                  <a:lnTo>
                    <a:pt x="1782104" y="1467825"/>
                  </a:lnTo>
                  <a:lnTo>
                    <a:pt x="1730282" y="1510351"/>
                  </a:lnTo>
                  <a:cubicBezTo>
                    <a:pt x="1666763" y="1553032"/>
                    <a:pt x="1590190" y="1577954"/>
                    <a:pt x="1507764" y="1577954"/>
                  </a:cubicBezTo>
                  <a:lnTo>
                    <a:pt x="1462021" y="1573368"/>
                  </a:lnTo>
                  <a:lnTo>
                    <a:pt x="1453207" y="1589520"/>
                  </a:lnTo>
                  <a:cubicBezTo>
                    <a:pt x="1381686" y="1694814"/>
                    <a:pt x="1260567" y="1764041"/>
                    <a:pt x="1123190" y="1764041"/>
                  </a:cubicBezTo>
                  <a:cubicBezTo>
                    <a:pt x="985814" y="1764041"/>
                    <a:pt x="864695" y="1694814"/>
                    <a:pt x="793174" y="1589520"/>
                  </a:cubicBezTo>
                  <a:lnTo>
                    <a:pt x="768598" y="1544486"/>
                  </a:lnTo>
                  <a:lnTo>
                    <a:pt x="742887" y="1546421"/>
                  </a:lnTo>
                  <a:cubicBezTo>
                    <a:pt x="718846" y="1546421"/>
                    <a:pt x="695304" y="1544301"/>
                    <a:pt x="672437" y="1540239"/>
                  </a:cubicBezTo>
                  <a:lnTo>
                    <a:pt x="663342" y="1537795"/>
                  </a:lnTo>
                  <a:lnTo>
                    <a:pt x="620504" y="1572948"/>
                  </a:lnTo>
                  <a:cubicBezTo>
                    <a:pt x="556985" y="1615629"/>
                    <a:pt x="480412" y="1640551"/>
                    <a:pt x="397986" y="1640551"/>
                  </a:cubicBezTo>
                  <a:cubicBezTo>
                    <a:pt x="178184" y="1640551"/>
                    <a:pt x="0" y="1463328"/>
                    <a:pt x="0" y="1244713"/>
                  </a:cubicBezTo>
                  <a:cubicBezTo>
                    <a:pt x="0" y="1142237"/>
                    <a:pt x="39151" y="1048857"/>
                    <a:pt x="103389" y="978561"/>
                  </a:cubicBezTo>
                  <a:lnTo>
                    <a:pt x="108256" y="974369"/>
                  </a:lnTo>
                  <a:lnTo>
                    <a:pt x="106001" y="971651"/>
                  </a:lnTo>
                  <a:cubicBezTo>
                    <a:pt x="63089" y="908475"/>
                    <a:pt x="38032" y="832315"/>
                    <a:pt x="38032" y="750334"/>
                  </a:cubicBezTo>
                  <a:cubicBezTo>
                    <a:pt x="38032" y="559046"/>
                    <a:pt x="174454" y="399449"/>
                    <a:pt x="355810" y="362538"/>
                  </a:cubicBezTo>
                  <a:lnTo>
                    <a:pt x="409551" y="357150"/>
                  </a:lnTo>
                  <a:lnTo>
                    <a:pt x="413715" y="316063"/>
                  </a:lnTo>
                  <a:cubicBezTo>
                    <a:pt x="450826" y="135687"/>
                    <a:pt x="611289" y="0"/>
                    <a:pt x="80361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29D765-88CF-36B6-0BC4-6F0EA4AA84BB}"/>
                </a:ext>
              </a:extLst>
            </p:cNvPr>
            <p:cNvSpPr/>
            <p:nvPr/>
          </p:nvSpPr>
          <p:spPr>
            <a:xfrm>
              <a:off x="5873211" y="3767263"/>
              <a:ext cx="362500" cy="570770"/>
            </a:xfrm>
            <a:prstGeom prst="arc">
              <a:avLst>
                <a:gd name="adj1" fmla="val 16200000"/>
                <a:gd name="adj2" fmla="val 326934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90B6EA91-0453-331E-4AB5-26B41B33274C}"/>
                </a:ext>
              </a:extLst>
            </p:cNvPr>
            <p:cNvSpPr/>
            <p:nvPr/>
          </p:nvSpPr>
          <p:spPr>
            <a:xfrm rot="11277376">
              <a:off x="6973652" y="4408820"/>
              <a:ext cx="362500" cy="570770"/>
            </a:xfrm>
            <a:prstGeom prst="arc">
              <a:avLst>
                <a:gd name="adj1" fmla="val 16200000"/>
                <a:gd name="adj2" fmla="val 326934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3BF0C19-67F1-CFBA-EDAF-8C43A6083305}"/>
                </a:ext>
              </a:extLst>
            </p:cNvPr>
            <p:cNvSpPr/>
            <p:nvPr/>
          </p:nvSpPr>
          <p:spPr>
            <a:xfrm rot="11277376">
              <a:off x="6217848" y="4566553"/>
              <a:ext cx="362500" cy="363593"/>
            </a:xfrm>
            <a:prstGeom prst="arc">
              <a:avLst>
                <a:gd name="adj1" fmla="val 16200000"/>
                <a:gd name="adj2" fmla="val 592220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F04CD7DB-AE25-E439-5ADE-0F57186D0233}"/>
                </a:ext>
              </a:extLst>
            </p:cNvPr>
            <p:cNvSpPr/>
            <p:nvPr/>
          </p:nvSpPr>
          <p:spPr>
            <a:xfrm rot="11277376">
              <a:off x="5978129" y="4164531"/>
              <a:ext cx="362500" cy="363593"/>
            </a:xfrm>
            <a:prstGeom prst="arc">
              <a:avLst>
                <a:gd name="adj1" fmla="val 2576973"/>
                <a:gd name="adj2" fmla="val 592220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887BD3F6-F511-4FA3-414C-11500EA035EB}"/>
                </a:ext>
              </a:extLst>
            </p:cNvPr>
            <p:cNvSpPr/>
            <p:nvPr/>
          </p:nvSpPr>
          <p:spPr>
            <a:xfrm>
              <a:off x="6587896" y="3590875"/>
              <a:ext cx="362500" cy="570770"/>
            </a:xfrm>
            <a:prstGeom prst="arc">
              <a:avLst>
                <a:gd name="adj1" fmla="val 16200000"/>
                <a:gd name="adj2" fmla="val 326934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E2CA3B90-EF51-D330-A513-6BFF2CEB2C02}"/>
                </a:ext>
              </a:extLst>
            </p:cNvPr>
            <p:cNvSpPr/>
            <p:nvPr/>
          </p:nvSpPr>
          <p:spPr>
            <a:xfrm flipH="1">
              <a:off x="7851150" y="4565383"/>
              <a:ext cx="291621" cy="215373"/>
            </a:xfrm>
            <a:prstGeom prst="arc">
              <a:avLst>
                <a:gd name="adj1" fmla="val 16200000"/>
                <a:gd name="adj2" fmla="val 326934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8F5504C9-EA70-EFAA-2BEA-5CD457029383}"/>
                </a:ext>
              </a:extLst>
            </p:cNvPr>
            <p:cNvSpPr/>
            <p:nvPr/>
          </p:nvSpPr>
          <p:spPr>
            <a:xfrm rot="9210455">
              <a:off x="7735222" y="3618816"/>
              <a:ext cx="565778" cy="367888"/>
            </a:xfrm>
            <a:prstGeom prst="arc">
              <a:avLst>
                <a:gd name="adj1" fmla="val 16200000"/>
                <a:gd name="adj2" fmla="val 326934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766372F6-B411-5080-EF87-C7F327BA9B8F}"/>
                </a:ext>
              </a:extLst>
            </p:cNvPr>
            <p:cNvSpPr/>
            <p:nvPr/>
          </p:nvSpPr>
          <p:spPr>
            <a:xfrm rot="9210455">
              <a:off x="8081605" y="4101638"/>
              <a:ext cx="565778" cy="367888"/>
            </a:xfrm>
            <a:prstGeom prst="arc">
              <a:avLst>
                <a:gd name="adj1" fmla="val 16200000"/>
                <a:gd name="adj2" fmla="val 326934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57221B0E-F9BE-FEFF-847B-4690B4791EDC}"/>
                </a:ext>
              </a:extLst>
            </p:cNvPr>
            <p:cNvSpPr/>
            <p:nvPr/>
          </p:nvSpPr>
          <p:spPr>
            <a:xfrm rot="11277376">
              <a:off x="6892529" y="3910531"/>
              <a:ext cx="362500" cy="363593"/>
            </a:xfrm>
            <a:prstGeom prst="arc">
              <a:avLst>
                <a:gd name="adj1" fmla="val 2576973"/>
                <a:gd name="adj2" fmla="val 592220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EC90CD6F-7602-9CBB-C3CE-2AF1D9FA713F}"/>
                </a:ext>
              </a:extLst>
            </p:cNvPr>
            <p:cNvSpPr/>
            <p:nvPr/>
          </p:nvSpPr>
          <p:spPr>
            <a:xfrm rot="19008792">
              <a:off x="7103608" y="4197607"/>
              <a:ext cx="569806" cy="440624"/>
            </a:xfrm>
            <a:prstGeom prst="arc">
              <a:avLst>
                <a:gd name="adj1" fmla="val 16200000"/>
                <a:gd name="adj2" fmla="val 326934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9332E9D-5A48-27BC-9E87-5D937F4345DB}"/>
                </a:ext>
              </a:extLst>
            </p:cNvPr>
            <p:cNvSpPr/>
            <p:nvPr/>
          </p:nvSpPr>
          <p:spPr>
            <a:xfrm rot="8708766">
              <a:off x="6493064" y="3972169"/>
              <a:ext cx="569806" cy="440624"/>
            </a:xfrm>
            <a:prstGeom prst="arc">
              <a:avLst>
                <a:gd name="adj1" fmla="val 16200000"/>
                <a:gd name="adj2" fmla="val 326934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70" name="Picture 4" descr="Billet de 1 dollar américain — Wikipédia">
            <a:extLst>
              <a:ext uri="{FF2B5EF4-FFF2-40B4-BE49-F238E27FC236}">
                <a16:creationId xmlns:a16="http://schemas.microsoft.com/office/drawing/2014/main" id="{6A1245BB-EAB5-DFAC-BD98-8F23848E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1" y="3521395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8FEBB117-5CE2-5F4F-8720-E49063F9A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44" y="4693239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2" name="Flèche : haut 71">
            <a:extLst>
              <a:ext uri="{FF2B5EF4-FFF2-40B4-BE49-F238E27FC236}">
                <a16:creationId xmlns:a16="http://schemas.microsoft.com/office/drawing/2014/main" id="{E6E67CD5-D157-CBBC-78E8-19E9A11B9226}"/>
              </a:ext>
            </a:extLst>
          </p:cNvPr>
          <p:cNvSpPr/>
          <p:nvPr/>
        </p:nvSpPr>
        <p:spPr>
          <a:xfrm>
            <a:off x="8710701" y="2919663"/>
            <a:ext cx="186865" cy="28454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lèche : haut 72">
            <a:extLst>
              <a:ext uri="{FF2B5EF4-FFF2-40B4-BE49-F238E27FC236}">
                <a16:creationId xmlns:a16="http://schemas.microsoft.com/office/drawing/2014/main" id="{A1AFC4DB-AED2-C8FE-CEF5-BB6753307C79}"/>
              </a:ext>
            </a:extLst>
          </p:cNvPr>
          <p:cNvSpPr/>
          <p:nvPr/>
        </p:nvSpPr>
        <p:spPr>
          <a:xfrm rot="5400000">
            <a:off x="10088019" y="4286277"/>
            <a:ext cx="186865" cy="28454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61B8A4B-2201-7356-F198-24F048D22D0C}"/>
              </a:ext>
            </a:extLst>
          </p:cNvPr>
          <p:cNvCxnSpPr/>
          <p:nvPr/>
        </p:nvCxnSpPr>
        <p:spPr>
          <a:xfrm flipV="1">
            <a:off x="8897566" y="3521395"/>
            <a:ext cx="2706605" cy="218760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BE61DB9D-38B2-C362-7590-CA0B172C4078}"/>
              </a:ext>
            </a:extLst>
          </p:cNvPr>
          <p:cNvSpPr/>
          <p:nvPr/>
        </p:nvSpPr>
        <p:spPr>
          <a:xfrm>
            <a:off x="4237050" y="4232601"/>
            <a:ext cx="392517" cy="488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lèche : droite 76">
            <a:extLst>
              <a:ext uri="{FF2B5EF4-FFF2-40B4-BE49-F238E27FC236}">
                <a16:creationId xmlns:a16="http://schemas.microsoft.com/office/drawing/2014/main" id="{2435D90C-C0CA-1AD6-962E-996261E64CB1}"/>
              </a:ext>
            </a:extLst>
          </p:cNvPr>
          <p:cNvSpPr/>
          <p:nvPr/>
        </p:nvSpPr>
        <p:spPr>
          <a:xfrm>
            <a:off x="8106885" y="4232601"/>
            <a:ext cx="392517" cy="488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9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30BE380-46D5-47CB-81DA-4B6C61429D4F}"/>
              </a:ext>
            </a:extLst>
          </p:cNvPr>
          <p:cNvSpPr/>
          <p:nvPr/>
        </p:nvSpPr>
        <p:spPr>
          <a:xfrm>
            <a:off x="181748" y="3244843"/>
            <a:ext cx="1628985" cy="274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Vrai / Faux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2889BB8-70A5-036F-5DE5-AD9290E6E129}"/>
              </a:ext>
            </a:extLst>
          </p:cNvPr>
          <p:cNvSpPr txBox="1">
            <a:spLocks/>
          </p:cNvSpPr>
          <p:nvPr/>
        </p:nvSpPr>
        <p:spPr>
          <a:xfrm>
            <a:off x="541646" y="183002"/>
            <a:ext cx="11048414" cy="887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Etape 1 : Correction des valeurs manquantes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B8C5AB0-720A-A086-BA83-07AB907A00BB}"/>
              </a:ext>
            </a:extLst>
          </p:cNvPr>
          <p:cNvSpPr/>
          <p:nvPr/>
        </p:nvSpPr>
        <p:spPr>
          <a:xfrm>
            <a:off x="388841" y="1010060"/>
            <a:ext cx="11048415" cy="14574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fichier test contient 37 valeurs manquantes de </a:t>
            </a:r>
            <a:r>
              <a:rPr lang="fr-FR" dirty="0" err="1"/>
              <a:t>Margin</a:t>
            </a:r>
            <a:r>
              <a:rPr lang="fr-FR" dirty="0"/>
              <a:t> Low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Utilisation de la régression linéaire pour prédire la valeur des données manquantes</a:t>
            </a:r>
          </a:p>
        </p:txBody>
      </p:sp>
      <p:pic>
        <p:nvPicPr>
          <p:cNvPr id="8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71A74F0D-3B01-9F7D-7A98-364FC291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69" y="3852109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4" descr="Billet de 1 dollar américain — Wikipédia">
            <a:extLst>
              <a:ext uri="{FF2B5EF4-FFF2-40B4-BE49-F238E27FC236}">
                <a16:creationId xmlns:a16="http://schemas.microsoft.com/office/drawing/2014/main" id="{E8CEA1B3-0E45-AA3B-B2DB-B325F11E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57" y="4747140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CF024B8-42BB-6142-3F47-029DD89E95C3}"/>
              </a:ext>
            </a:extLst>
          </p:cNvPr>
          <p:cNvSpPr/>
          <p:nvPr/>
        </p:nvSpPr>
        <p:spPr>
          <a:xfrm>
            <a:off x="1943840" y="4182680"/>
            <a:ext cx="624565" cy="7057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A2D9CE1-29DB-45C8-2B51-F1115387A3DA}"/>
              </a:ext>
            </a:extLst>
          </p:cNvPr>
          <p:cNvSpPr/>
          <p:nvPr/>
        </p:nvSpPr>
        <p:spPr>
          <a:xfrm>
            <a:off x="2606278" y="3233139"/>
            <a:ext cx="1595623" cy="274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Vrai</a:t>
            </a:r>
          </a:p>
        </p:txBody>
      </p:sp>
      <p:pic>
        <p:nvPicPr>
          <p:cNvPr id="13" name="Picture 4" descr="Billet de 1 dollar américain — Wikipédia">
            <a:extLst>
              <a:ext uri="{FF2B5EF4-FFF2-40B4-BE49-F238E27FC236}">
                <a16:creationId xmlns:a16="http://schemas.microsoft.com/office/drawing/2014/main" id="{9FE62C62-9E44-ABC8-1B82-DBFF98F1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35" y="4138885"/>
            <a:ext cx="1423493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9177978-EC16-B55B-2B4F-C40EA448CFCC}"/>
              </a:ext>
            </a:extLst>
          </p:cNvPr>
          <p:cNvSpPr/>
          <p:nvPr/>
        </p:nvSpPr>
        <p:spPr>
          <a:xfrm>
            <a:off x="4332484" y="3244843"/>
            <a:ext cx="1563047" cy="274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Faux</a:t>
            </a:r>
          </a:p>
        </p:txBody>
      </p:sp>
      <p:pic>
        <p:nvPicPr>
          <p:cNvPr id="15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B6425388-6327-6ADA-BF44-827C9AD16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50" y="4095090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Croix 15">
            <a:extLst>
              <a:ext uri="{FF2B5EF4-FFF2-40B4-BE49-F238E27FC236}">
                <a16:creationId xmlns:a16="http://schemas.microsoft.com/office/drawing/2014/main" id="{6B2B19C3-403D-2E2C-7A4E-BC61BBA32C76}"/>
              </a:ext>
            </a:extLst>
          </p:cNvPr>
          <p:cNvSpPr/>
          <p:nvPr/>
        </p:nvSpPr>
        <p:spPr>
          <a:xfrm>
            <a:off x="6014098" y="4233950"/>
            <a:ext cx="625642" cy="622361"/>
          </a:xfrm>
          <a:prstGeom prst="plus">
            <a:avLst>
              <a:gd name="adj" fmla="val 345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876E195B-63BD-979A-3846-C47F8EF29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41" y="3698573"/>
            <a:ext cx="2510971" cy="1673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6B84474-5537-F658-F4CB-3C7D3526AE18}"/>
              </a:ext>
            </a:extLst>
          </p:cNvPr>
          <p:cNvCxnSpPr>
            <a:cxnSpLocks/>
          </p:cNvCxnSpPr>
          <p:nvPr/>
        </p:nvCxnSpPr>
        <p:spPr>
          <a:xfrm>
            <a:off x="7097165" y="3677065"/>
            <a:ext cx="0" cy="1750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8CD3423-533B-8A81-BB65-5B232C779282}"/>
              </a:ext>
            </a:extLst>
          </p:cNvPr>
          <p:cNvCxnSpPr>
            <a:cxnSpLocks/>
          </p:cNvCxnSpPr>
          <p:nvPr/>
        </p:nvCxnSpPr>
        <p:spPr>
          <a:xfrm>
            <a:off x="9529626" y="3677065"/>
            <a:ext cx="0" cy="1750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4EE960E-07EF-1403-7BDA-789222C5EA6B}"/>
              </a:ext>
            </a:extLst>
          </p:cNvPr>
          <p:cNvCxnSpPr>
            <a:cxnSpLocks/>
          </p:cNvCxnSpPr>
          <p:nvPr/>
        </p:nvCxnSpPr>
        <p:spPr>
          <a:xfrm>
            <a:off x="7237923" y="3677065"/>
            <a:ext cx="2084439" cy="1565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FF455F5-C4E6-0FFE-14D8-B2A1AB55D128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8370326" y="5195533"/>
            <a:ext cx="1" cy="177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BB17760-2B97-9684-EBEE-B69E388AF84C}"/>
              </a:ext>
            </a:extLst>
          </p:cNvPr>
          <p:cNvCxnSpPr>
            <a:cxnSpLocks/>
          </p:cNvCxnSpPr>
          <p:nvPr/>
        </p:nvCxnSpPr>
        <p:spPr>
          <a:xfrm>
            <a:off x="8349899" y="3610696"/>
            <a:ext cx="1" cy="177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B263A65-A265-8C3F-1C2E-EA32670376EC}"/>
              </a:ext>
            </a:extLst>
          </p:cNvPr>
          <p:cNvCxnSpPr>
            <a:cxnSpLocks/>
          </p:cNvCxnSpPr>
          <p:nvPr/>
        </p:nvCxnSpPr>
        <p:spPr>
          <a:xfrm flipH="1">
            <a:off x="7237923" y="5427247"/>
            <a:ext cx="2084439" cy="909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52F0FD2-B8B2-427F-0953-98A4DFB45CD5}"/>
              </a:ext>
            </a:extLst>
          </p:cNvPr>
          <p:cNvSpPr/>
          <p:nvPr/>
        </p:nvSpPr>
        <p:spPr>
          <a:xfrm rot="16200000">
            <a:off x="6163561" y="4425287"/>
            <a:ext cx="13051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Height</a:t>
            </a:r>
            <a:r>
              <a:rPr lang="fr-FR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fr-FR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left</a:t>
            </a:r>
            <a:endParaRPr lang="fr-FR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6EE531-E25E-122C-3A87-ECA44C475AAA}"/>
              </a:ext>
            </a:extLst>
          </p:cNvPr>
          <p:cNvSpPr/>
          <p:nvPr/>
        </p:nvSpPr>
        <p:spPr>
          <a:xfrm>
            <a:off x="7815112" y="5594052"/>
            <a:ext cx="9300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Lenght</a:t>
            </a:r>
            <a:endParaRPr lang="fr-FR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FDECF-625E-0C8C-4A28-40684B4830C0}"/>
              </a:ext>
            </a:extLst>
          </p:cNvPr>
          <p:cNvSpPr/>
          <p:nvPr/>
        </p:nvSpPr>
        <p:spPr>
          <a:xfrm rot="16200000">
            <a:off x="8956503" y="4349143"/>
            <a:ext cx="14574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Height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right</a:t>
            </a:r>
            <a:endParaRPr lang="fr-FR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5B245C-C942-7B95-F8F5-75298E0EB480}"/>
              </a:ext>
            </a:extLst>
          </p:cNvPr>
          <p:cNvSpPr/>
          <p:nvPr/>
        </p:nvSpPr>
        <p:spPr>
          <a:xfrm rot="2224107">
            <a:off x="7769840" y="4501565"/>
            <a:ext cx="1200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Diagonal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E8ACEB-6D83-7F9A-276D-A1E3002B7011}"/>
              </a:ext>
            </a:extLst>
          </p:cNvPr>
          <p:cNvSpPr/>
          <p:nvPr/>
        </p:nvSpPr>
        <p:spPr>
          <a:xfrm>
            <a:off x="6326919" y="3186113"/>
            <a:ext cx="344656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Margin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up</a:t>
            </a:r>
            <a:endParaRPr lang="fr-FR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26CC0C6-C7AC-B479-4C14-D3100706A21C}"/>
              </a:ext>
            </a:extLst>
          </p:cNvPr>
          <p:cNvSpPr txBox="1"/>
          <p:nvPr/>
        </p:nvSpPr>
        <p:spPr>
          <a:xfrm>
            <a:off x="10569916" y="4254345"/>
            <a:ext cx="149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Margin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low</a:t>
            </a:r>
            <a:endParaRPr lang="fr-FR" dirty="0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288BB29D-513F-84B1-6AB1-FECEDD909556}"/>
              </a:ext>
            </a:extLst>
          </p:cNvPr>
          <p:cNvGrpSpPr/>
          <p:nvPr/>
        </p:nvGrpSpPr>
        <p:grpSpPr>
          <a:xfrm>
            <a:off x="9991703" y="4252441"/>
            <a:ext cx="512913" cy="442562"/>
            <a:chOff x="10202779" y="3370779"/>
            <a:chExt cx="512913" cy="4425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6032524-C237-9CA8-4ACB-5506B17FA5F5}"/>
                </a:ext>
              </a:extLst>
            </p:cNvPr>
            <p:cNvSpPr/>
            <p:nvPr/>
          </p:nvSpPr>
          <p:spPr>
            <a:xfrm>
              <a:off x="10202779" y="3370779"/>
              <a:ext cx="512913" cy="184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7ED8FA-6FFA-834F-88CD-7947825A4CCF}"/>
                </a:ext>
              </a:extLst>
            </p:cNvPr>
            <p:cNvSpPr/>
            <p:nvPr/>
          </p:nvSpPr>
          <p:spPr>
            <a:xfrm>
              <a:off x="10202779" y="3628675"/>
              <a:ext cx="512913" cy="184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67161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90A543-818E-383A-5544-50B42D94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3" y="42863"/>
            <a:ext cx="9905998" cy="1028700"/>
          </a:xfrm>
        </p:spPr>
        <p:txBody>
          <a:bodyPr/>
          <a:lstStyle/>
          <a:p>
            <a:r>
              <a:rPr lang="fr-FR" dirty="0"/>
              <a:t>Test de colinéarité des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9B6FE77-F327-4EB9-4E5F-517C33E181E5}"/>
                  </a:ext>
                </a:extLst>
              </p:cNvPr>
              <p:cNvSpPr txBox="1"/>
              <p:nvPr/>
            </p:nvSpPr>
            <p:spPr>
              <a:xfrm>
                <a:off x="249072" y="1116065"/>
                <a:ext cx="10735956" cy="2317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/>
                  <a:t>Utilisation du modèle Variance </a:t>
                </a:r>
                <a:r>
                  <a:rPr lang="fr-FR" sz="1600" dirty="0" err="1"/>
                  <a:t>Inflection</a:t>
                </a:r>
                <a:r>
                  <a:rPr lang="fr-FR" sz="1600" dirty="0"/>
                  <a:t> factor</a:t>
                </a:r>
              </a:p>
              <a:p>
                <a:endParaRPr lang="fr-FR" sz="1600" dirty="0"/>
              </a:p>
              <a:p>
                <a:r>
                  <a:rPr lang="fr-FR" sz="1600" dirty="0"/>
                  <a:t>VIF(Xi)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</m:oMath>
                </a14:m>
                <a:br>
                  <a:rPr lang="fr-FR" b="0" dirty="0"/>
                </a:br>
                <a:endParaRPr lang="fr-FR" b="0" dirty="0"/>
              </a:p>
              <a:p>
                <a:r>
                  <a:rPr lang="fr-FR" dirty="0"/>
                  <a:t>VIF = 1   : Pas de multi-colinéarité (Idéal)</a:t>
                </a:r>
              </a:p>
              <a:p>
                <a:r>
                  <a:rPr lang="fr-FR" b="0" dirty="0"/>
                  <a:t>VIF &lt; 5   : Multi-colinéarité faible (acceptable)</a:t>
                </a:r>
              </a:p>
              <a:p>
                <a:r>
                  <a:rPr lang="fr-FR" dirty="0"/>
                  <a:t>VIF &gt; 5   : Forte multi-colinéarité (Solution : Supprimer ou combiner variables corrélées</a:t>
                </a:r>
              </a:p>
              <a:p>
                <a:r>
                  <a:rPr lang="fr-FR" b="0" dirty="0"/>
                  <a:t>VIF &gt; 10 </a:t>
                </a:r>
                <a:r>
                  <a:rPr lang="fr-FR" dirty="0"/>
                  <a:t>: Multi-colinéarité sévères (Redondance des variables)</a:t>
                </a:r>
                <a:endParaRPr lang="fr-FR" b="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9B6FE77-F327-4EB9-4E5F-517C33E1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72" y="1116065"/>
                <a:ext cx="10735956" cy="2317429"/>
              </a:xfrm>
              <a:prstGeom prst="rect">
                <a:avLst/>
              </a:prstGeom>
              <a:blipFill>
                <a:blip r:embed="rId2"/>
                <a:stretch>
                  <a:fillRect l="-511" t="-789" b="-3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C3321AB-22D1-CEE5-B6DF-2E2395ED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6" y="3774754"/>
            <a:ext cx="3582987" cy="274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D5A548A-00B8-3564-1C78-90036AAF9799}"/>
              </a:ext>
            </a:extLst>
          </p:cNvPr>
          <p:cNvSpPr/>
          <p:nvPr/>
        </p:nvSpPr>
        <p:spPr>
          <a:xfrm>
            <a:off x="4170362" y="4508179"/>
            <a:ext cx="952500" cy="99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2E8B72C-962D-6C73-61A5-43DDFE077955}"/>
              </a:ext>
            </a:extLst>
          </p:cNvPr>
          <p:cNvSpPr/>
          <p:nvPr/>
        </p:nvSpPr>
        <p:spPr>
          <a:xfrm>
            <a:off x="5392740" y="3946204"/>
            <a:ext cx="3352800" cy="21145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Suppression des données redondantes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(Fake / 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955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F145FC-BD6E-C899-DB8E-D9A0F510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8" y="-7407"/>
            <a:ext cx="9905998" cy="1264075"/>
          </a:xfrm>
        </p:spPr>
        <p:txBody>
          <a:bodyPr/>
          <a:lstStyle/>
          <a:p>
            <a:r>
              <a:rPr lang="fr-FR" dirty="0"/>
              <a:t>Analyse des métriques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B3F3F45-45ED-0B83-4D60-E7CB4DF671AD}"/>
              </a:ext>
            </a:extLst>
          </p:cNvPr>
          <p:cNvCxnSpPr>
            <a:cxnSpLocks/>
          </p:cNvCxnSpPr>
          <p:nvPr/>
        </p:nvCxnSpPr>
        <p:spPr>
          <a:xfrm>
            <a:off x="559095" y="3429000"/>
            <a:ext cx="3519948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C1D6C5E-586B-B35F-168F-E2CEE831EF80}"/>
              </a:ext>
            </a:extLst>
          </p:cNvPr>
          <p:cNvCxnSpPr>
            <a:cxnSpLocks/>
          </p:cNvCxnSpPr>
          <p:nvPr/>
        </p:nvCxnSpPr>
        <p:spPr>
          <a:xfrm flipH="1">
            <a:off x="775405" y="1973826"/>
            <a:ext cx="2064774" cy="89473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951F571-965C-5800-3FAD-C22BC5D55A6D}"/>
              </a:ext>
            </a:extLst>
          </p:cNvPr>
          <p:cNvCxnSpPr>
            <a:cxnSpLocks/>
          </p:cNvCxnSpPr>
          <p:nvPr/>
        </p:nvCxnSpPr>
        <p:spPr>
          <a:xfrm flipV="1">
            <a:off x="559095" y="1423220"/>
            <a:ext cx="0" cy="2005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F83B297-8903-CB83-AD3F-A1AAEB28336E}"/>
              </a:ext>
            </a:extLst>
          </p:cNvPr>
          <p:cNvCxnSpPr>
            <a:cxnSpLocks/>
          </p:cNvCxnSpPr>
          <p:nvPr/>
        </p:nvCxnSpPr>
        <p:spPr>
          <a:xfrm>
            <a:off x="1660308" y="2612923"/>
            <a:ext cx="0" cy="255638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97FE3BA-3769-7CF2-6302-43F4D0467BEE}"/>
              </a:ext>
            </a:extLst>
          </p:cNvPr>
          <p:cNvCxnSpPr/>
          <p:nvPr/>
        </p:nvCxnSpPr>
        <p:spPr>
          <a:xfrm>
            <a:off x="2132256" y="1973826"/>
            <a:ext cx="0" cy="3048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3ECC913-98AC-A27E-5CFE-266BB6CF6831}"/>
              </a:ext>
            </a:extLst>
          </p:cNvPr>
          <p:cNvCxnSpPr>
            <a:cxnSpLocks/>
          </p:cNvCxnSpPr>
          <p:nvPr/>
        </p:nvCxnSpPr>
        <p:spPr>
          <a:xfrm>
            <a:off x="1149030" y="2514600"/>
            <a:ext cx="0" cy="16223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0CE2161-84A7-48E4-46D9-0FA3348E3DF4}"/>
              </a:ext>
            </a:extLst>
          </p:cNvPr>
          <p:cNvCxnSpPr>
            <a:cxnSpLocks/>
          </p:cNvCxnSpPr>
          <p:nvPr/>
        </p:nvCxnSpPr>
        <p:spPr>
          <a:xfrm>
            <a:off x="2628785" y="2116395"/>
            <a:ext cx="0" cy="16223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8E274F7B-5ED1-7A2A-EABE-11E3F444AAC3}"/>
              </a:ext>
            </a:extLst>
          </p:cNvPr>
          <p:cNvSpPr/>
          <p:nvPr/>
        </p:nvSpPr>
        <p:spPr>
          <a:xfrm>
            <a:off x="1087578" y="2303206"/>
            <a:ext cx="143173" cy="14256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304BFBBC-80B5-1CBD-AA5D-FEE20A9B198B}"/>
              </a:ext>
            </a:extLst>
          </p:cNvPr>
          <p:cNvSpPr/>
          <p:nvPr/>
        </p:nvSpPr>
        <p:spPr>
          <a:xfrm>
            <a:off x="1588721" y="2797276"/>
            <a:ext cx="143173" cy="14256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936D036-F509-28D6-063A-7B2C8E5C7343}"/>
              </a:ext>
            </a:extLst>
          </p:cNvPr>
          <p:cNvSpPr/>
          <p:nvPr/>
        </p:nvSpPr>
        <p:spPr>
          <a:xfrm>
            <a:off x="2060669" y="1817942"/>
            <a:ext cx="143173" cy="14256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322BEB7-C81A-50DE-5AFC-371E9AF3BB93}"/>
              </a:ext>
            </a:extLst>
          </p:cNvPr>
          <p:cNvSpPr/>
          <p:nvPr/>
        </p:nvSpPr>
        <p:spPr>
          <a:xfrm>
            <a:off x="2557198" y="2253634"/>
            <a:ext cx="143173" cy="14256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F8430E1-BA10-1F0C-9D8A-85D53436FB77}"/>
                  </a:ext>
                </a:extLst>
              </p:cNvPr>
              <p:cNvSpPr txBox="1"/>
              <p:nvPr/>
            </p:nvSpPr>
            <p:spPr>
              <a:xfrm>
                <a:off x="4891808" y="1119540"/>
                <a:ext cx="7179614" cy="461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/>
                  <a:t>Erreur quadratique moyenne</a:t>
                </a:r>
              </a:p>
              <a:p>
                <a:r>
                  <a:rPr lang="fr-FR" sz="1600" dirty="0"/>
                  <a:t>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fr-FR" sz="1600" b="0" dirty="0"/>
                  <a:t>(</a:t>
                </a:r>
                <a:r>
                  <a:rPr lang="fr-FR" sz="1600" b="0" dirty="0" err="1">
                    <a:solidFill>
                      <a:srgbClr val="92D050"/>
                    </a:solidFill>
                  </a:rPr>
                  <a:t>ytest</a:t>
                </a:r>
                <a:r>
                  <a:rPr lang="fr-FR" sz="1600" dirty="0" err="1"/>
                  <a:t>-</a:t>
                </a:r>
                <a:r>
                  <a:rPr lang="fr-FR" sz="1600" dirty="0" err="1">
                    <a:solidFill>
                      <a:srgbClr val="FFFF00"/>
                    </a:solidFill>
                  </a:rPr>
                  <a:t>ypred</a:t>
                </a:r>
                <a:r>
                  <a:rPr lang="fr-FR" sz="1600" dirty="0"/>
                  <a:t>)²</a:t>
                </a:r>
                <a:br>
                  <a:rPr lang="fr-FR" sz="1600" b="0" dirty="0"/>
                </a:br>
                <a:endParaRPr lang="fr-FR" sz="1600" b="0" dirty="0"/>
              </a:p>
              <a:p>
                <a:r>
                  <a:rPr lang="fr-FR" sz="1600" dirty="0"/>
                  <a:t>Erreur absolue Moyenne</a:t>
                </a:r>
                <a:endParaRPr lang="fr-FR" sz="1600" b="0" dirty="0"/>
              </a:p>
              <a:p>
                <a:r>
                  <a:rPr lang="fr-FR" sz="1600" dirty="0"/>
                  <a:t>MAE=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r>
                      <a:rPr lang="fr-FR" sz="1600" i="1">
                        <a:latin typeface="Cambria Math" panose="02040503050406030204" pitchFamily="18" charset="0"/>
                      </a:rPr>
                      <m:t>∑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fr-FR" sz="1600" dirty="0" err="1">
                    <a:solidFill>
                      <a:srgbClr val="92D050"/>
                    </a:solidFill>
                  </a:rPr>
                  <a:t>ytest</a:t>
                </a:r>
                <a:r>
                  <a:rPr lang="fr-FR" sz="1600" dirty="0" err="1"/>
                  <a:t>-</a:t>
                </a:r>
                <a:r>
                  <a:rPr lang="fr-FR" sz="1600" dirty="0" err="1">
                    <a:solidFill>
                      <a:srgbClr val="FFFF00"/>
                    </a:solidFill>
                  </a:rPr>
                  <a:t>ypred</a:t>
                </a:r>
                <a:r>
                  <a:rPr lang="fr-FR" sz="1600" dirty="0">
                    <a:latin typeface="Cambria Math" panose="02040503050406030204" pitchFamily="18" charset="0"/>
                  </a:rPr>
                  <a:t>|</a:t>
                </a:r>
              </a:p>
              <a:p>
                <a:endParaRPr lang="fr-FR" sz="1600" dirty="0">
                  <a:latin typeface="Cambria Math" panose="02040503050406030204" pitchFamily="18" charset="0"/>
                </a:endParaRPr>
              </a:p>
              <a:p>
                <a:r>
                  <a:rPr lang="fr-FR" sz="1600" dirty="0">
                    <a:latin typeface="Cambria Math" panose="02040503050406030204" pitchFamily="18" charset="0"/>
                  </a:rPr>
                  <a:t>Root </a:t>
                </a:r>
                <a:r>
                  <a:rPr lang="fr-FR" sz="1600" dirty="0" err="1">
                    <a:latin typeface="Cambria Math" panose="02040503050406030204" pitchFamily="18" charset="0"/>
                  </a:rPr>
                  <a:t>Mean</a:t>
                </a:r>
                <a:r>
                  <a:rPr lang="fr-FR" sz="1600" dirty="0">
                    <a:latin typeface="Cambria Math" panose="02040503050406030204" pitchFamily="18" charset="0"/>
                  </a:rPr>
                  <a:t> Square </a:t>
                </a:r>
                <a:r>
                  <a:rPr lang="fr-FR" sz="1600" dirty="0" err="1">
                    <a:latin typeface="Cambria Math" panose="02040503050406030204" pitchFamily="18" charset="0"/>
                  </a:rPr>
                  <a:t>Error</a:t>
                </a:r>
                <a:r>
                  <a:rPr lang="fr-FR" sz="1600" dirty="0">
                    <a:latin typeface="Cambria Math" panose="02040503050406030204" pitchFamily="18" charset="0"/>
                  </a:rPr>
                  <a:t> (mise à l’échelle)</a:t>
                </a:r>
              </a:p>
              <a:p>
                <a:r>
                  <a:rPr lang="fr-FR" sz="1600" dirty="0"/>
                  <a:t>RMSE =√(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r>
                      <a:rPr lang="fr-FR" sz="1600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fr-FR" sz="1600" dirty="0"/>
                  <a:t>(</a:t>
                </a:r>
                <a:r>
                  <a:rPr lang="fr-FR" sz="1600" dirty="0" err="1">
                    <a:solidFill>
                      <a:srgbClr val="92D050"/>
                    </a:solidFill>
                  </a:rPr>
                  <a:t>ytest</a:t>
                </a:r>
                <a:r>
                  <a:rPr lang="fr-FR" sz="1600" dirty="0" err="1"/>
                  <a:t>-</a:t>
                </a:r>
                <a:r>
                  <a:rPr lang="fr-FR" sz="1600" dirty="0" err="1">
                    <a:solidFill>
                      <a:srgbClr val="FFFF00"/>
                    </a:solidFill>
                  </a:rPr>
                  <a:t>ypred</a:t>
                </a:r>
                <a:r>
                  <a:rPr lang="fr-FR" sz="1600" dirty="0"/>
                  <a:t>)²)</a:t>
                </a:r>
              </a:p>
              <a:p>
                <a:endParaRPr lang="fr-FR" sz="1600" dirty="0"/>
              </a:p>
              <a:p>
                <a:r>
                  <a:rPr lang="fr-FR" sz="1600" dirty="0"/>
                  <a:t>La MSE accord une importance aux grandes erreurs</a:t>
                </a:r>
              </a:p>
              <a:p>
                <a:r>
                  <a:rPr lang="fr-FR" sz="1600" dirty="0"/>
                  <a:t>La MAE importance d’une erreur linéaire avec son amplitude</a:t>
                </a:r>
              </a:p>
              <a:p>
                <a:endParaRPr lang="fr-FR" sz="1600" dirty="0"/>
              </a:p>
              <a:p>
                <a:r>
                  <a:rPr lang="fr-FR" sz="1600" dirty="0"/>
                  <a:t>R²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fr-FR" sz="1600" dirty="0"/>
                          <m:t>∑(</m:t>
                        </m:r>
                        <m:r>
                          <m:rPr>
                            <m:nor/>
                          </m:rPr>
                          <a:rPr lang="fr-FR" sz="1600" dirty="0">
                            <a:solidFill>
                              <a:srgbClr val="92D050"/>
                            </a:solidFill>
                          </a:rPr>
                          <m:t>ytest</m:t>
                        </m:r>
                        <m:r>
                          <m:rPr>
                            <m:nor/>
                          </m:rPr>
                          <a:rPr lang="fr-FR" sz="1600" dirty="0"/>
                          <m:t>​−</m:t>
                        </m:r>
                        <m:r>
                          <m:rPr>
                            <m:nor/>
                          </m:rPr>
                          <a:rPr lang="fr-FR" sz="1600" dirty="0">
                            <a:solidFill>
                              <a:srgbClr val="FFFF00"/>
                            </a:solidFill>
                          </a:rPr>
                          <m:t>ypred</m:t>
                        </m:r>
                        <m:r>
                          <m:rPr>
                            <m:nor/>
                          </m:rPr>
                          <a:rPr lang="fr-FR" sz="1600" dirty="0"/>
                          <m:t>​)2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sz="1600"/>
                          <m:t>∑(</m:t>
                        </m:r>
                        <m:r>
                          <m:rPr>
                            <m:nor/>
                          </m:rPr>
                          <a:rPr lang="fr-FR" sz="1600" dirty="0">
                            <a:solidFill>
                              <a:srgbClr val="92D050"/>
                            </a:solidFill>
                          </a:rPr>
                          <m:t>ytest</m:t>
                        </m:r>
                        <m:r>
                          <m:rPr>
                            <m:nor/>
                          </m:rPr>
                          <a:rPr lang="fr-FR" sz="1600"/>
                          <m:t>​−</m:t>
                        </m:r>
                        <m:r>
                          <m:rPr>
                            <m:nor/>
                          </m:rPr>
                          <a:rPr lang="fr-FR" sz="1600" b="0" i="0" smtClean="0"/>
                          <m:t>moyenne</m:t>
                        </m:r>
                        <m:r>
                          <m:rPr>
                            <m:nor/>
                          </m:rPr>
                          <a:rPr lang="fr-FR" sz="1600" b="0" i="0" smtClean="0"/>
                          <m:t> (</m:t>
                        </m:r>
                        <m:r>
                          <m:rPr>
                            <m:nor/>
                          </m:rPr>
                          <a:rPr lang="fr-FR" sz="1600" dirty="0">
                            <a:solidFill>
                              <a:srgbClr val="92D050"/>
                            </a:solidFill>
                          </a:rPr>
                          <m:t>ytest</m:t>
                        </m:r>
                        <m:r>
                          <m:rPr>
                            <m:nor/>
                          </m:rPr>
                          <a:rPr lang="fr-FR" sz="1600" b="0" i="0" dirty="0" smtClean="0">
                            <a:solidFill>
                              <a:srgbClr val="92D050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fr-FR" sz="1600"/>
                          <m:t>​)2</m:t>
                        </m:r>
                      </m:den>
                    </m:f>
                  </m:oMath>
                </a14:m>
                <a:r>
                  <a:rPr lang="fr-FR" sz="1600" dirty="0"/>
                  <a:t> </a:t>
                </a:r>
              </a:p>
              <a:p>
                <a:endParaRPr lang="fr-FR" sz="1600" dirty="0"/>
              </a:p>
              <a:p>
                <a:r>
                  <a:rPr lang="fr-FR" sz="1600" dirty="0"/>
                  <a:t>soit : somme des carrés des résidus (</a:t>
                </a:r>
                <a:r>
                  <a:rPr lang="fr-FR" sz="1600" b="1" dirty="0"/>
                  <a:t>erreur du modèle</a:t>
                </a:r>
                <a:r>
                  <a:rPr lang="fr-FR" sz="1600" dirty="0"/>
                  <a:t>) </a:t>
                </a:r>
              </a:p>
              <a:p>
                <a:r>
                  <a:rPr lang="fr-FR" sz="1600" dirty="0"/>
                  <a:t>sur somme des carrés totaux (</a:t>
                </a:r>
                <a:r>
                  <a:rPr lang="fr-FR" sz="1600" b="1" dirty="0"/>
                  <a:t>variance totale de la donnée</a:t>
                </a:r>
                <a:r>
                  <a:rPr lang="fr-FR" sz="1600" dirty="0"/>
                  <a:t>)</a:t>
                </a:r>
              </a:p>
            </p:txBody>
          </p:sp>
        </mc:Choice>
        <mc:Fallback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F8430E1-BA10-1F0C-9D8A-85D53436F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808" y="1119540"/>
                <a:ext cx="7179614" cy="4614789"/>
              </a:xfrm>
              <a:prstGeom prst="rect">
                <a:avLst/>
              </a:prstGeom>
              <a:blipFill>
                <a:blip r:embed="rId2"/>
                <a:stretch>
                  <a:fillRect l="-424" t="-3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lipse 29">
            <a:extLst>
              <a:ext uri="{FF2B5EF4-FFF2-40B4-BE49-F238E27FC236}">
                <a16:creationId xmlns:a16="http://schemas.microsoft.com/office/drawing/2014/main" id="{73C5E9C9-2390-76C3-69F3-426FBB888F1F}"/>
              </a:ext>
            </a:extLst>
          </p:cNvPr>
          <p:cNvSpPr/>
          <p:nvPr/>
        </p:nvSpPr>
        <p:spPr>
          <a:xfrm>
            <a:off x="1095123" y="2620500"/>
            <a:ext cx="143173" cy="1425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18C634A-55A8-FEF9-BB61-7F2CFBA4033F}"/>
              </a:ext>
            </a:extLst>
          </p:cNvPr>
          <p:cNvSpPr/>
          <p:nvPr/>
        </p:nvSpPr>
        <p:spPr>
          <a:xfrm>
            <a:off x="1588169" y="2408901"/>
            <a:ext cx="143173" cy="1425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92A77AEE-4725-B9B8-44D6-8D4DFF37D0D2}"/>
              </a:ext>
            </a:extLst>
          </p:cNvPr>
          <p:cNvSpPr/>
          <p:nvPr/>
        </p:nvSpPr>
        <p:spPr>
          <a:xfrm>
            <a:off x="2064213" y="2197510"/>
            <a:ext cx="143173" cy="1425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D60C64F1-44C1-770D-91B2-D1B4B175D965}"/>
              </a:ext>
            </a:extLst>
          </p:cNvPr>
          <p:cNvSpPr/>
          <p:nvPr/>
        </p:nvSpPr>
        <p:spPr>
          <a:xfrm>
            <a:off x="2557198" y="1980175"/>
            <a:ext cx="143173" cy="1425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1912EEC-D313-16A3-3694-B3607FFE72ED}"/>
              </a:ext>
            </a:extLst>
          </p:cNvPr>
          <p:cNvCxnSpPr/>
          <p:nvPr/>
        </p:nvCxnSpPr>
        <p:spPr>
          <a:xfrm>
            <a:off x="407130" y="2868561"/>
            <a:ext cx="30392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9CD85F5-2D42-9881-D048-F8AFA71A8EAA}"/>
              </a:ext>
            </a:extLst>
          </p:cNvPr>
          <p:cNvSpPr txBox="1"/>
          <p:nvPr/>
        </p:nvSpPr>
        <p:spPr>
          <a:xfrm rot="16200000">
            <a:off x="-382493" y="2554531"/>
            <a:ext cx="137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Intercept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6B069F-F7E9-23B5-3C14-EE07423C50EE}"/>
              </a:ext>
            </a:extLst>
          </p:cNvPr>
          <p:cNvSpPr txBox="1"/>
          <p:nvPr/>
        </p:nvSpPr>
        <p:spPr>
          <a:xfrm rot="20188366">
            <a:off x="870409" y="1810182"/>
            <a:ext cx="137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Coef_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5E01D97-2126-0E32-9D45-A57674AC08DA}"/>
              </a:ext>
            </a:extLst>
          </p:cNvPr>
          <p:cNvSpPr txBox="1"/>
          <p:nvPr/>
        </p:nvSpPr>
        <p:spPr>
          <a:xfrm>
            <a:off x="428852" y="3497824"/>
            <a:ext cx="260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y=coef*x + intercept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47EE15B8-D0EB-7A95-12C8-44BC49F72EE6}"/>
              </a:ext>
            </a:extLst>
          </p:cNvPr>
          <p:cNvSpPr/>
          <p:nvPr/>
        </p:nvSpPr>
        <p:spPr>
          <a:xfrm>
            <a:off x="2775952" y="1995044"/>
            <a:ext cx="273401" cy="377208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3AD145-8962-EC27-8E40-2E3409EC181A}"/>
              </a:ext>
            </a:extLst>
          </p:cNvPr>
          <p:cNvSpPr txBox="1"/>
          <p:nvPr/>
        </p:nvSpPr>
        <p:spPr>
          <a:xfrm>
            <a:off x="3023054" y="1995044"/>
            <a:ext cx="919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Résidu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5FF80B04-3161-B689-4667-154FC1730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5068"/>
              </p:ext>
            </p:extLst>
          </p:nvPr>
        </p:nvGraphicFramePr>
        <p:xfrm>
          <a:off x="316795" y="4194482"/>
          <a:ext cx="27540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684">
                  <a:extLst>
                    <a:ext uri="{9D8B030D-6E8A-4147-A177-3AD203B41FA5}">
                      <a16:colId xmlns:a16="http://schemas.microsoft.com/office/drawing/2014/main" val="225371556"/>
                    </a:ext>
                  </a:extLst>
                </a:gridCol>
                <a:gridCol w="1692352">
                  <a:extLst>
                    <a:ext uri="{9D8B030D-6E8A-4147-A177-3AD203B41FA5}">
                      <a16:colId xmlns:a16="http://schemas.microsoft.com/office/drawing/2014/main" val="2598964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Résultat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1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22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51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1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33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R²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221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46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884FB-5777-4740-08C3-582D2B23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A1A2F-E35B-9600-F99A-C7A80C36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3" y="42863"/>
            <a:ext cx="9905998" cy="1028700"/>
          </a:xfrm>
        </p:spPr>
        <p:txBody>
          <a:bodyPr/>
          <a:lstStyle/>
          <a:p>
            <a:r>
              <a:rPr lang="fr-FR" dirty="0"/>
              <a:t>Test de Normalité des résidus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948A04C-1837-3C1E-41D0-B3CFC9EA2DD6}"/>
                  </a:ext>
                </a:extLst>
              </p:cNvPr>
              <p:cNvSpPr txBox="1"/>
              <p:nvPr/>
            </p:nvSpPr>
            <p:spPr>
              <a:xfrm>
                <a:off x="223672" y="1071562"/>
                <a:ext cx="29767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1800" b="0" i="0" dirty="0" smtClean="0">
                          <a:solidFill>
                            <a:schemeClr val="accent5"/>
                          </a:solidFill>
                        </a:rPr>
                        <m:t>r</m:t>
                      </m:r>
                      <m:r>
                        <m:rPr>
                          <m:nor/>
                        </m:rPr>
                        <a:rPr lang="fr-FR" sz="1800" b="0" i="0" dirty="0" smtClean="0">
                          <a:solidFill>
                            <a:schemeClr val="accent5"/>
                          </a:solidFill>
                        </a:rPr>
                        <m:t>é</m:t>
                      </m:r>
                      <m:r>
                        <m:rPr>
                          <m:nor/>
                        </m:rPr>
                        <a:rPr lang="fr-FR" sz="1800" b="0" i="0" dirty="0" smtClean="0">
                          <a:solidFill>
                            <a:schemeClr val="accent5"/>
                          </a:solidFill>
                        </a:rPr>
                        <m:t>sidus</m:t>
                      </m:r>
                      <m:r>
                        <m:rPr>
                          <m:nor/>
                        </m:rPr>
                        <a:rPr lang="fr-FR" sz="1800" b="0" i="0" dirty="0" smtClean="0">
                          <a:solidFill>
                            <a:schemeClr val="accent5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fr-FR" sz="1800" dirty="0" smtClean="0">
                          <a:solidFill>
                            <a:srgbClr val="92D050"/>
                          </a:solidFill>
                        </a:rPr>
                        <m:t>ytest</m:t>
                      </m:r>
                      <m:r>
                        <m:rPr>
                          <m:nor/>
                        </m:rPr>
                        <a:rPr lang="fr-FR" sz="1800" dirty="0" smtClean="0"/>
                        <m:t>​−</m:t>
                      </m:r>
                      <m:r>
                        <m:rPr>
                          <m:nor/>
                        </m:rPr>
                        <a:rPr lang="fr-FR" sz="1800" dirty="0" smtClean="0">
                          <a:solidFill>
                            <a:srgbClr val="FFFF00"/>
                          </a:solidFill>
                        </a:rPr>
                        <m:t>ypred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948A04C-1837-3C1E-41D0-B3CFC9EA2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2" y="1071562"/>
                <a:ext cx="2976728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CBDEF4FC-1441-3C17-4209-7259E473A2F3}"/>
              </a:ext>
            </a:extLst>
          </p:cNvPr>
          <p:cNvSpPr txBox="1"/>
          <p:nvPr/>
        </p:nvSpPr>
        <p:spPr>
          <a:xfrm>
            <a:off x="439572" y="1668515"/>
            <a:ext cx="10735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Test de Shapiro </a:t>
            </a:r>
            <a:r>
              <a:rPr lang="fr-FR" sz="1600" dirty="0" err="1"/>
              <a:t>wild</a:t>
            </a:r>
            <a:r>
              <a:rPr lang="fr-FR" sz="1600" dirty="0"/>
              <a:t> confirme que les résidus suivent une loi normale </a:t>
            </a:r>
            <a:r>
              <a:rPr lang="fr-FR" sz="1600" dirty="0" err="1"/>
              <a:t>p_value</a:t>
            </a:r>
            <a:r>
              <a:rPr lang="fr-FR" sz="1600" dirty="0"/>
              <a:t> = 0.058 les résidus suivent une loi normale</a:t>
            </a:r>
            <a:endParaRPr lang="fr-FR" b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2602DD-CACB-6375-74B0-C94F5EA43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2" y="2831192"/>
            <a:ext cx="4010931" cy="32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B11949D-84C1-CD01-7CF5-59DFE01DE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52" y="2850242"/>
            <a:ext cx="4214876" cy="32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25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7BCE-726D-9019-3F3E-691740A8E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74630E-A6DE-F727-C63F-380DC563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3" y="42863"/>
            <a:ext cx="9905998" cy="1028700"/>
          </a:xfrm>
        </p:spPr>
        <p:txBody>
          <a:bodyPr/>
          <a:lstStyle/>
          <a:p>
            <a:r>
              <a:rPr lang="fr-FR" dirty="0"/>
              <a:t>Test d'Homoscédasticité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67F8BFB-791F-00B7-0AC7-38EF2724E53A}"/>
              </a:ext>
            </a:extLst>
          </p:cNvPr>
          <p:cNvSpPr txBox="1"/>
          <p:nvPr/>
        </p:nvSpPr>
        <p:spPr>
          <a:xfrm>
            <a:off x="287172" y="1357077"/>
            <a:ext cx="10735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Test de  </a:t>
            </a:r>
            <a:r>
              <a:rPr lang="fr-FR" sz="1600" dirty="0" err="1"/>
              <a:t>Breusch</a:t>
            </a:r>
            <a:r>
              <a:rPr lang="fr-FR" sz="1600" dirty="0"/>
              <a:t>-Pagan rejet l’hypothèse nulle, il faut donc considérer l’hypothèse alternative (hétéroscédasticité). </a:t>
            </a:r>
            <a:r>
              <a:rPr lang="fr-FR" sz="1600" dirty="0" err="1"/>
              <a:t>P_value</a:t>
            </a:r>
            <a:r>
              <a:rPr lang="fr-FR" sz="1600" dirty="0"/>
              <a:t> = 3,46</a:t>
            </a:r>
            <a:r>
              <a:rPr lang="fr-FR" sz="1600" baseline="30000" dirty="0"/>
              <a:t>e</a:t>
            </a:r>
            <a:r>
              <a:rPr lang="fr-FR" sz="1600" dirty="0"/>
              <a:t>-33</a:t>
            </a:r>
            <a:endParaRPr lang="fr-FR" b="0" dirty="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9E1C72C0-5AE3-D4A7-5582-DB5F5FAF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227366"/>
            <a:ext cx="5062537" cy="396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59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FB877-72DA-41F2-B4E5-40C252F2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E46BA-9B6A-33D3-1539-A6963551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46" y="183002"/>
            <a:ext cx="11048414" cy="887361"/>
          </a:xfrm>
        </p:spPr>
        <p:txBody>
          <a:bodyPr>
            <a:normAutofit/>
          </a:bodyPr>
          <a:lstStyle/>
          <a:p>
            <a:r>
              <a:rPr lang="fr-FR" dirty="0"/>
              <a:t>Etape 2 : Identification vrai vs faux billets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D9D50CB-F815-472A-5D08-F87479876B4D}"/>
              </a:ext>
            </a:extLst>
          </p:cNvPr>
          <p:cNvSpPr/>
          <p:nvPr/>
        </p:nvSpPr>
        <p:spPr>
          <a:xfrm>
            <a:off x="388841" y="1010060"/>
            <a:ext cx="11048415" cy="14574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Entrainement des jeux des données en </a:t>
            </a:r>
            <a:r>
              <a:rPr lang="fr-FR" dirty="0">
                <a:solidFill>
                  <a:schemeClr val="accent5"/>
                </a:solidFill>
              </a:rPr>
              <a:t>régression logistique</a:t>
            </a:r>
            <a:r>
              <a:rPr lang="fr-FR" dirty="0"/>
              <a:t> : Vrai billet / Faux Billet</a:t>
            </a:r>
          </a:p>
          <a:p>
            <a:pPr algn="ctr"/>
            <a:r>
              <a:rPr lang="fr-FR" dirty="0"/>
              <a:t>Exclusion des valeurs initialement manquantes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4440A4C-3CF4-93E7-B1CC-DA324756A7C2}"/>
              </a:ext>
            </a:extLst>
          </p:cNvPr>
          <p:cNvSpPr/>
          <p:nvPr/>
        </p:nvSpPr>
        <p:spPr>
          <a:xfrm>
            <a:off x="503619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X_train</a:t>
            </a:r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B0B6370-0B24-3977-11B5-83A165166F92}"/>
              </a:ext>
            </a:extLst>
          </p:cNvPr>
          <p:cNvSpPr/>
          <p:nvPr/>
        </p:nvSpPr>
        <p:spPr>
          <a:xfrm>
            <a:off x="2411077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y_train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504D238-E5A8-8224-EA58-AD66DF35D063}"/>
              </a:ext>
            </a:extLst>
          </p:cNvPr>
          <p:cNvSpPr/>
          <p:nvPr/>
        </p:nvSpPr>
        <p:spPr>
          <a:xfrm>
            <a:off x="4897988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X_test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7DB1BC2-DF66-B8B3-D8D9-BB54E6859504}"/>
              </a:ext>
            </a:extLst>
          </p:cNvPr>
          <p:cNvSpPr/>
          <p:nvPr/>
        </p:nvSpPr>
        <p:spPr>
          <a:xfrm>
            <a:off x="6855257" y="2995233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y_test</a:t>
            </a:r>
            <a:endParaRPr lang="fr-FR" dirty="0"/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544C77AD-6E4E-5C28-5547-DF21F2809C5B}"/>
              </a:ext>
            </a:extLst>
          </p:cNvPr>
          <p:cNvSpPr/>
          <p:nvPr/>
        </p:nvSpPr>
        <p:spPr>
          <a:xfrm rot="5400000">
            <a:off x="2031966" y="2046999"/>
            <a:ext cx="393290" cy="3924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E5D22AD1-B677-9718-BB95-166C1AE601E6}"/>
              </a:ext>
            </a:extLst>
          </p:cNvPr>
          <p:cNvSpPr/>
          <p:nvPr/>
        </p:nvSpPr>
        <p:spPr>
          <a:xfrm rot="5400000">
            <a:off x="6471800" y="2046999"/>
            <a:ext cx="393290" cy="3924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BECBF2EE-EA1F-B852-74BF-95A000524BD9}"/>
              </a:ext>
            </a:extLst>
          </p:cNvPr>
          <p:cNvSpPr/>
          <p:nvPr/>
        </p:nvSpPr>
        <p:spPr>
          <a:xfrm rot="5400000">
            <a:off x="10220633" y="2836322"/>
            <a:ext cx="393290" cy="234556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ED46F4-2307-77B1-00A8-80963127D462}"/>
              </a:ext>
            </a:extLst>
          </p:cNvPr>
          <p:cNvSpPr txBox="1"/>
          <p:nvPr/>
        </p:nvSpPr>
        <p:spPr>
          <a:xfrm>
            <a:off x="1615055" y="2625901"/>
            <a:ext cx="185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Entrainement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F3B745-6B11-92B5-3A78-75FC8058BD9F}"/>
              </a:ext>
            </a:extLst>
          </p:cNvPr>
          <p:cNvSpPr txBox="1"/>
          <p:nvPr/>
        </p:nvSpPr>
        <p:spPr>
          <a:xfrm>
            <a:off x="5739492" y="2601943"/>
            <a:ext cx="185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Evaluation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3EB0708-AAC9-B455-1F96-5CD48AE40AFB}"/>
              </a:ext>
            </a:extLst>
          </p:cNvPr>
          <p:cNvSpPr txBox="1"/>
          <p:nvPr/>
        </p:nvSpPr>
        <p:spPr>
          <a:xfrm>
            <a:off x="9732154" y="2625901"/>
            <a:ext cx="144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Prédiction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1E79A27-E86B-53AC-BB1A-C7319F3218F2}"/>
              </a:ext>
            </a:extLst>
          </p:cNvPr>
          <p:cNvSpPr/>
          <p:nvPr/>
        </p:nvSpPr>
        <p:spPr>
          <a:xfrm>
            <a:off x="9698632" y="3045542"/>
            <a:ext cx="1514168" cy="7669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Y_pred</a:t>
            </a:r>
            <a:endParaRPr lang="fr-FR" dirty="0"/>
          </a:p>
        </p:txBody>
      </p:sp>
      <p:pic>
        <p:nvPicPr>
          <p:cNvPr id="15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E4E1282D-21D5-7641-559A-6994C49AD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8" y="5234567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A251F8D6-B15B-B880-D28C-3A288AA37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92" y="4579375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7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9D0CEBAE-B0BA-EDBC-DAD9-5F6E0CAD9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58" y="5067000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1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9FAF4CD1-3865-8AFA-EED2-35C847192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45" y="4424414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2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8EA9EC47-D8D1-AA50-BA41-750421CD8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89" y="5054582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3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215CCE4F-95BE-5E35-5470-66707B22B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88" y="4270612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5" name="Flèche : double flèche horizontale 24">
            <a:extLst>
              <a:ext uri="{FF2B5EF4-FFF2-40B4-BE49-F238E27FC236}">
                <a16:creationId xmlns:a16="http://schemas.microsoft.com/office/drawing/2014/main" id="{5D7FBEB0-BF74-5E5B-5C2B-19FF7597877D}"/>
              </a:ext>
            </a:extLst>
          </p:cNvPr>
          <p:cNvSpPr/>
          <p:nvPr/>
        </p:nvSpPr>
        <p:spPr>
          <a:xfrm>
            <a:off x="5984125" y="4646189"/>
            <a:ext cx="937291" cy="17698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7015264C-2321-7105-1103-59691110C79C}"/>
              </a:ext>
            </a:extLst>
          </p:cNvPr>
          <p:cNvSpPr/>
          <p:nvPr/>
        </p:nvSpPr>
        <p:spPr>
          <a:xfrm rot="5400000">
            <a:off x="6522090" y="3669141"/>
            <a:ext cx="393290" cy="3924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B3E5938-87D1-FFF7-70FC-44AC8CBB9388}"/>
              </a:ext>
            </a:extLst>
          </p:cNvPr>
          <p:cNvSpPr txBox="1"/>
          <p:nvPr/>
        </p:nvSpPr>
        <p:spPr>
          <a:xfrm>
            <a:off x="6065853" y="5860972"/>
            <a:ext cx="185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Accuracy</a:t>
            </a:r>
            <a:r>
              <a:rPr lang="fr-FR" dirty="0"/>
              <a:t>…</a:t>
            </a:r>
          </a:p>
        </p:txBody>
      </p:sp>
      <p:pic>
        <p:nvPicPr>
          <p:cNvPr id="1028" name="Picture 4" descr="Billet de 1 dollar américain — Wikipédia">
            <a:extLst>
              <a:ext uri="{FF2B5EF4-FFF2-40B4-BE49-F238E27FC236}">
                <a16:creationId xmlns:a16="http://schemas.microsoft.com/office/drawing/2014/main" id="{7A5DAD7B-44A3-5072-8D42-4EADB7084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508" y="4322231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illet de 1 dollar américain — Wikipédia">
            <a:extLst>
              <a:ext uri="{FF2B5EF4-FFF2-40B4-BE49-F238E27FC236}">
                <a16:creationId xmlns:a16="http://schemas.microsoft.com/office/drawing/2014/main" id="{3BE50E0F-2DCC-FBD1-A92D-0DA65DFA9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26" y="4610982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Billet de 1 dollar américain — Wikipédia">
            <a:extLst>
              <a:ext uri="{FF2B5EF4-FFF2-40B4-BE49-F238E27FC236}">
                <a16:creationId xmlns:a16="http://schemas.microsoft.com/office/drawing/2014/main" id="{3C148C00-D22A-A1F3-66DF-D0F5F240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85" y="4993444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568B43E9-AC64-F461-AD84-5A346BDE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41" y="5310649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1" name="Picture 4" descr="Billet de 1 dollar américain — Wikipédia">
            <a:extLst>
              <a:ext uri="{FF2B5EF4-FFF2-40B4-BE49-F238E27FC236}">
                <a16:creationId xmlns:a16="http://schemas.microsoft.com/office/drawing/2014/main" id="{7CEC4083-9F3C-1053-81FC-00C90B41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4" y="5318565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Billet de 1 dollar américain — Wikipédia">
            <a:extLst>
              <a:ext uri="{FF2B5EF4-FFF2-40B4-BE49-F238E27FC236}">
                <a16:creationId xmlns:a16="http://schemas.microsoft.com/office/drawing/2014/main" id="{7ECC0887-A7F7-0699-38EE-38001D2B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1" y="4919272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330AB6B0-0089-A225-4802-E103DA8F6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40" y="4530870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5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7CACC93D-D6A3-0B4B-080E-56848018D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644" y="4266823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8" name="Picture 4" descr="Billet de 1 dollar américain — Wikipédia">
            <a:extLst>
              <a:ext uri="{FF2B5EF4-FFF2-40B4-BE49-F238E27FC236}">
                <a16:creationId xmlns:a16="http://schemas.microsoft.com/office/drawing/2014/main" id="{6A78D5C9-5FE3-9C0E-7D83-240C7337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3" y="4323621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Billet de 1 dollar américain — Wikipédia">
            <a:extLst>
              <a:ext uri="{FF2B5EF4-FFF2-40B4-BE49-F238E27FC236}">
                <a16:creationId xmlns:a16="http://schemas.microsoft.com/office/drawing/2014/main" id="{7CFC4302-098A-A61E-72B3-3DFE1AF7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47" y="5645935"/>
            <a:ext cx="1576160" cy="6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Espace réservé du contenu 6" descr="Une image contenant texte, Visage humain, homme, Objet de collection&#10;&#10;Le contenu généré par l’IA peut être incorrect.">
            <a:extLst>
              <a:ext uri="{FF2B5EF4-FFF2-40B4-BE49-F238E27FC236}">
                <a16:creationId xmlns:a16="http://schemas.microsoft.com/office/drawing/2014/main" id="{4CF86AF0-D45F-8AC3-5579-0207DE0DA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77" y="5471595"/>
            <a:ext cx="1190037" cy="7933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75AEF68-342D-D575-C388-17FE6C8E6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73" y="4206278"/>
            <a:ext cx="2934121" cy="233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01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TM03457485[[fn=Maillage]]</Template>
  <TotalTime>5615</TotalTime>
  <Words>775</Words>
  <Application>Microsoft Office PowerPoint</Application>
  <PresentationFormat>Grand écran</PresentationFormat>
  <Paragraphs>228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Cambria Math</vt:lpstr>
      <vt:lpstr>Century Gothic</vt:lpstr>
      <vt:lpstr>Maillage</vt:lpstr>
      <vt:lpstr>Détection de faux billets</vt:lpstr>
      <vt:lpstr>Agenda</vt:lpstr>
      <vt:lpstr>Objectif : in Machine Learning we trust</vt:lpstr>
      <vt:lpstr>Présentation PowerPoint</vt:lpstr>
      <vt:lpstr>Test de colinéarité des variables</vt:lpstr>
      <vt:lpstr>Analyse des métriques</vt:lpstr>
      <vt:lpstr>Test de Normalité des résidus</vt:lpstr>
      <vt:lpstr>Test d'Homoscédasticité</vt:lpstr>
      <vt:lpstr>Etape 2 : Identification vrai vs faux billets</vt:lpstr>
      <vt:lpstr>Evaluation du modèle de régression logistique</vt:lpstr>
      <vt:lpstr>Etape 3 : Identification vrai vs faux billets</vt:lpstr>
      <vt:lpstr>Evaluation du modèle de K-MEANS</vt:lpstr>
      <vt:lpstr>Etape 4 : Identification vrai vs faux billets</vt:lpstr>
      <vt:lpstr>Evaluation du modèle KNN</vt:lpstr>
      <vt:lpstr>Etape 5 : Identification vrai vs faux billets</vt:lpstr>
      <vt:lpstr>Evaluation du modèle Random Forest</vt:lpstr>
      <vt:lpstr>Conclusion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Romain RAMAT</dc:creator>
  <cp:lastModifiedBy>Romain RAMAT</cp:lastModifiedBy>
  <cp:revision>13</cp:revision>
  <dcterms:created xsi:type="dcterms:W3CDTF">2025-06-21T09:16:33Z</dcterms:created>
  <dcterms:modified xsi:type="dcterms:W3CDTF">2025-08-18T21:56:23Z</dcterms:modified>
</cp:coreProperties>
</file>